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58" r:id="rId6"/>
    <p:sldId id="311" r:id="rId7"/>
    <p:sldId id="285" r:id="rId8"/>
    <p:sldId id="308" r:id="rId9"/>
    <p:sldId id="297" r:id="rId10"/>
    <p:sldId id="310" r:id="rId11"/>
    <p:sldId id="321" r:id="rId12"/>
    <p:sldId id="270" r:id="rId13"/>
    <p:sldId id="278" r:id="rId14"/>
    <p:sldId id="322" r:id="rId15"/>
    <p:sldId id="320" r:id="rId16"/>
    <p:sldId id="290"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371"/>
    <a:srgbClr val="005361"/>
    <a:srgbClr val="ECF6E0"/>
    <a:srgbClr val="339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41" autoAdjust="0"/>
    <p:restoredTop sz="64000" autoAdjust="0"/>
  </p:normalViewPr>
  <p:slideViewPr>
    <p:cSldViewPr snapToGrid="0">
      <p:cViewPr varScale="1">
        <p:scale>
          <a:sx n="72" d="100"/>
          <a:sy n="72" d="100"/>
        </p:scale>
        <p:origin x="876" y="5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316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oyne" userId="47586740-7c71-4d2b-ab35-01a3017227b5" providerId="ADAL" clId="{7B44D9D6-EF7B-4D61-959A-202E485F98E0}"/>
    <pc:docChg chg="custSel addSld delSld modSld">
      <pc:chgData name="David Coyne" userId="47586740-7c71-4d2b-ab35-01a3017227b5" providerId="ADAL" clId="{7B44D9D6-EF7B-4D61-959A-202E485F98E0}" dt="2019-05-07T12:23:36.626" v="185" actId="14100"/>
      <pc:docMkLst>
        <pc:docMk/>
      </pc:docMkLst>
      <pc:sldChg chg="modNotes modNotesTx">
        <pc:chgData name="David Coyne" userId="47586740-7c71-4d2b-ab35-01a3017227b5" providerId="ADAL" clId="{7B44D9D6-EF7B-4D61-959A-202E485F98E0}" dt="2019-05-07T10:45:53.192" v="142" actId="20577"/>
        <pc:sldMkLst>
          <pc:docMk/>
          <pc:sldMk cId="1500712390" sldId="258"/>
        </pc:sldMkLst>
      </pc:sldChg>
      <pc:sldChg chg="modSp modNotes">
        <pc:chgData name="David Coyne" userId="47586740-7c71-4d2b-ab35-01a3017227b5" providerId="ADAL" clId="{7B44D9D6-EF7B-4D61-959A-202E485F98E0}" dt="2019-05-07T10:45:23.056" v="122" actId="20577"/>
        <pc:sldMkLst>
          <pc:docMk/>
          <pc:sldMk cId="1149812934" sldId="267"/>
        </pc:sldMkLst>
        <pc:spChg chg="mod">
          <ac:chgData name="David Coyne" userId="47586740-7c71-4d2b-ab35-01a3017227b5" providerId="ADAL" clId="{7B44D9D6-EF7B-4D61-959A-202E485F98E0}" dt="2019-05-07T10:45:23.056" v="122" actId="20577"/>
          <ac:spMkLst>
            <pc:docMk/>
            <pc:sldMk cId="1149812934" sldId="267"/>
            <ac:spMk id="16" creationId="{32D01943-C7A8-47B1-A1FC-97E81F1ED138}"/>
          </ac:spMkLst>
        </pc:spChg>
      </pc:sldChg>
      <pc:sldChg chg="modNotes">
        <pc:chgData name="David Coyne" userId="47586740-7c71-4d2b-ab35-01a3017227b5" providerId="ADAL" clId="{7B44D9D6-EF7B-4D61-959A-202E485F98E0}" dt="2019-05-07T10:42:08.684" v="61" actId="14100"/>
        <pc:sldMkLst>
          <pc:docMk/>
          <pc:sldMk cId="3634739923" sldId="270"/>
        </pc:sldMkLst>
      </pc:sldChg>
      <pc:sldChg chg="add modNotes">
        <pc:chgData name="David Coyne" userId="47586740-7c71-4d2b-ab35-01a3017227b5" providerId="ADAL" clId="{7B44D9D6-EF7B-4D61-959A-202E485F98E0}" dt="2019-05-07T12:20:33.250" v="178" actId="14100"/>
        <pc:sldMkLst>
          <pc:docMk/>
          <pc:sldMk cId="3509036096" sldId="278"/>
        </pc:sldMkLst>
      </pc:sldChg>
      <pc:sldChg chg="modNotes">
        <pc:chgData name="David Coyne" userId="47586740-7c71-4d2b-ab35-01a3017227b5" providerId="ADAL" clId="{7B44D9D6-EF7B-4D61-959A-202E485F98E0}" dt="2019-05-07T10:38:37.993" v="32" actId="14100"/>
        <pc:sldMkLst>
          <pc:docMk/>
          <pc:sldMk cId="3209096785" sldId="285"/>
        </pc:sldMkLst>
      </pc:sldChg>
      <pc:sldChg chg="modNotes">
        <pc:chgData name="David Coyne" userId="47586740-7c71-4d2b-ab35-01a3017227b5" providerId="ADAL" clId="{7B44D9D6-EF7B-4D61-959A-202E485F98E0}" dt="2019-05-07T10:44:02.644" v="84" actId="14100"/>
        <pc:sldMkLst>
          <pc:docMk/>
          <pc:sldMk cId="3395377819" sldId="290"/>
        </pc:sldMkLst>
      </pc:sldChg>
      <pc:sldChg chg="modNotes">
        <pc:chgData name="David Coyne" userId="47586740-7c71-4d2b-ab35-01a3017227b5" providerId="ADAL" clId="{7B44D9D6-EF7B-4D61-959A-202E485F98E0}" dt="2019-05-07T12:23:36.626" v="185" actId="14100"/>
        <pc:sldMkLst>
          <pc:docMk/>
          <pc:sldMk cId="3079392999" sldId="297"/>
        </pc:sldMkLst>
      </pc:sldChg>
      <pc:sldChg chg="modNotes">
        <pc:chgData name="David Coyne" userId="47586740-7c71-4d2b-ab35-01a3017227b5" providerId="ADAL" clId="{7B44D9D6-EF7B-4D61-959A-202E485F98E0}" dt="2019-05-07T10:39:51.473" v="36" actId="14100"/>
        <pc:sldMkLst>
          <pc:docMk/>
          <pc:sldMk cId="3992921145" sldId="308"/>
        </pc:sldMkLst>
      </pc:sldChg>
      <pc:sldChg chg="modNotes">
        <pc:chgData name="David Coyne" userId="47586740-7c71-4d2b-ab35-01a3017227b5" providerId="ADAL" clId="{7B44D9D6-EF7B-4D61-959A-202E485F98E0}" dt="2019-05-07T10:41:07.470" v="52" actId="14100"/>
        <pc:sldMkLst>
          <pc:docMk/>
          <pc:sldMk cId="2211141353" sldId="310"/>
        </pc:sldMkLst>
      </pc:sldChg>
      <pc:sldChg chg="modNotes">
        <pc:chgData name="David Coyne" userId="47586740-7c71-4d2b-ab35-01a3017227b5" providerId="ADAL" clId="{7B44D9D6-EF7B-4D61-959A-202E485F98E0}" dt="2019-05-07T10:37:49.860" v="24" actId="404"/>
        <pc:sldMkLst>
          <pc:docMk/>
          <pc:sldMk cId="120777426" sldId="311"/>
        </pc:sldMkLst>
      </pc:sldChg>
      <pc:sldChg chg="del modNotes">
        <pc:chgData name="David Coyne" userId="47586740-7c71-4d2b-ab35-01a3017227b5" providerId="ADAL" clId="{7B44D9D6-EF7B-4D61-959A-202E485F98E0}" dt="2019-05-07T10:56:24.560" v="173" actId="2696"/>
        <pc:sldMkLst>
          <pc:docMk/>
          <pc:sldMk cId="2862552402" sldId="319"/>
        </pc:sldMkLst>
      </pc:sldChg>
      <pc:sldChg chg="modSp modNotes">
        <pc:chgData name="David Coyne" userId="47586740-7c71-4d2b-ab35-01a3017227b5" providerId="ADAL" clId="{7B44D9D6-EF7B-4D61-959A-202E485F98E0}" dt="2019-05-07T10:49:08.380" v="171" actId="6549"/>
        <pc:sldMkLst>
          <pc:docMk/>
          <pc:sldMk cId="328171095" sldId="320"/>
        </pc:sldMkLst>
        <pc:spChg chg="mod">
          <ac:chgData name="David Coyne" userId="47586740-7c71-4d2b-ab35-01a3017227b5" providerId="ADAL" clId="{7B44D9D6-EF7B-4D61-959A-202E485F98E0}" dt="2019-05-07T10:49:08.380" v="171" actId="6549"/>
          <ac:spMkLst>
            <pc:docMk/>
            <pc:sldMk cId="328171095" sldId="320"/>
            <ac:spMk id="8" creationId="{F3D29FBF-C7FE-4CF7-AD44-D810E90DCCE0}"/>
          </ac:spMkLst>
        </pc:spChg>
      </pc:sldChg>
      <pc:sldChg chg="modNotes">
        <pc:chgData name="David Coyne" userId="47586740-7c71-4d2b-ab35-01a3017227b5" providerId="ADAL" clId="{7B44D9D6-EF7B-4D61-959A-202E485F98E0}" dt="2019-05-07T10:41:38.429" v="56" actId="14100"/>
        <pc:sldMkLst>
          <pc:docMk/>
          <pc:sldMk cId="2372910090" sldId="321"/>
        </pc:sldMkLst>
      </pc:sldChg>
      <pc:sldChg chg="modNotes">
        <pc:chgData name="David Coyne" userId="47586740-7c71-4d2b-ab35-01a3017227b5" providerId="ADAL" clId="{7B44D9D6-EF7B-4D61-959A-202E485F98E0}" dt="2019-05-07T10:42:28.776" v="65" actId="14100"/>
        <pc:sldMkLst>
          <pc:docMk/>
          <pc:sldMk cId="101689823" sldId="322"/>
        </pc:sldMkLst>
      </pc:sldChg>
      <pc:sldChg chg="del modNotes">
        <pc:chgData name="David Coyne" userId="47586740-7c71-4d2b-ab35-01a3017227b5" providerId="ADAL" clId="{7B44D9D6-EF7B-4D61-959A-202E485F98E0}" dt="2019-05-07T10:46:47.721" v="143" actId="2696"/>
        <pc:sldMkLst>
          <pc:docMk/>
          <pc:sldMk cId="1064019247" sldId="323"/>
        </pc:sldMkLst>
      </pc:sldChg>
      <pc:sldChg chg="add del">
        <pc:chgData name="David Coyne" userId="47586740-7c71-4d2b-ab35-01a3017227b5" providerId="ADAL" clId="{7B44D9D6-EF7B-4D61-959A-202E485F98E0}" dt="2019-05-07T11:07:20.630" v="174" actId="2696"/>
        <pc:sldMkLst>
          <pc:docMk/>
          <pc:sldMk cId="2087946819" sldId="3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9747" cy="1145822"/>
          </a:xfrm>
          <a:prstGeom prst="rect">
            <a:avLst/>
          </a:prstGeom>
        </p:spPr>
        <p:txBody>
          <a:bodyPr vert="horz" lIns="136867" tIns="68434" rIns="136867" bIns="68434" rtlCol="0"/>
          <a:lstStyle>
            <a:lvl1pPr algn="l">
              <a:defRPr sz="1800"/>
            </a:lvl1pPr>
          </a:lstStyle>
          <a:p>
            <a:endParaRPr lang="en-GB"/>
          </a:p>
        </p:txBody>
      </p:sp>
      <p:sp>
        <p:nvSpPr>
          <p:cNvPr id="3" name="Date Placeholder 2"/>
          <p:cNvSpPr>
            <a:spLocks noGrp="1"/>
          </p:cNvSpPr>
          <p:nvPr>
            <p:ph type="dt" idx="1"/>
          </p:nvPr>
        </p:nvSpPr>
        <p:spPr>
          <a:xfrm>
            <a:off x="3816575" y="0"/>
            <a:ext cx="2919747" cy="1145822"/>
          </a:xfrm>
          <a:prstGeom prst="rect">
            <a:avLst/>
          </a:prstGeom>
        </p:spPr>
        <p:txBody>
          <a:bodyPr vert="horz" lIns="136867" tIns="68434" rIns="136867" bIns="68434" rtlCol="0"/>
          <a:lstStyle>
            <a:lvl1pPr algn="r">
              <a:defRPr sz="1800"/>
            </a:lvl1pPr>
          </a:lstStyle>
          <a:p>
            <a:fld id="{09717B4F-0B1F-4463-8A71-A0E2F6FD618D}" type="datetimeFigureOut">
              <a:rPr lang="en-GB" smtClean="0"/>
              <a:t>07/05/2019</a:t>
            </a:fld>
            <a:endParaRPr lang="en-GB"/>
          </a:p>
        </p:txBody>
      </p:sp>
      <p:sp>
        <p:nvSpPr>
          <p:cNvPr id="4" name="Slide Image Placeholder 3"/>
          <p:cNvSpPr>
            <a:spLocks noGrp="1" noRot="1" noChangeAspect="1"/>
          </p:cNvSpPr>
          <p:nvPr>
            <p:ph type="sldImg" idx="2"/>
          </p:nvPr>
        </p:nvSpPr>
        <p:spPr>
          <a:xfrm>
            <a:off x="-3482975" y="2855913"/>
            <a:ext cx="13703300" cy="7707312"/>
          </a:xfrm>
          <a:prstGeom prst="rect">
            <a:avLst/>
          </a:prstGeom>
          <a:noFill/>
          <a:ln w="12700">
            <a:solidFill>
              <a:prstClr val="black"/>
            </a:solidFill>
          </a:ln>
        </p:spPr>
        <p:txBody>
          <a:bodyPr vert="horz" lIns="136867" tIns="68434" rIns="136867" bIns="68434" rtlCol="0" anchor="ctr"/>
          <a:lstStyle/>
          <a:p>
            <a:endParaRPr lang="en-GB"/>
          </a:p>
        </p:txBody>
      </p:sp>
      <p:sp>
        <p:nvSpPr>
          <p:cNvPr id="5" name="Notes Placeholder 4"/>
          <p:cNvSpPr>
            <a:spLocks noGrp="1"/>
          </p:cNvSpPr>
          <p:nvPr>
            <p:ph type="body" sz="quarter" idx="3"/>
          </p:nvPr>
        </p:nvSpPr>
        <p:spPr>
          <a:xfrm>
            <a:off x="673789" y="10990360"/>
            <a:ext cx="5390304" cy="8992114"/>
          </a:xfrm>
          <a:prstGeom prst="rect">
            <a:avLst/>
          </a:prstGeom>
        </p:spPr>
        <p:txBody>
          <a:bodyPr vert="horz" lIns="136867" tIns="68434" rIns="136867" bIns="684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21691296"/>
            <a:ext cx="2919747" cy="1145820"/>
          </a:xfrm>
          <a:prstGeom prst="rect">
            <a:avLst/>
          </a:prstGeom>
        </p:spPr>
        <p:txBody>
          <a:bodyPr vert="horz" lIns="136867" tIns="68434" rIns="136867" bIns="68434" rtlCol="0" anchor="b"/>
          <a:lstStyle>
            <a:lvl1pPr algn="l">
              <a:defRPr sz="1800"/>
            </a:lvl1pPr>
          </a:lstStyle>
          <a:p>
            <a:endParaRPr lang="en-GB"/>
          </a:p>
        </p:txBody>
      </p:sp>
      <p:sp>
        <p:nvSpPr>
          <p:cNvPr id="7" name="Slide Number Placeholder 6"/>
          <p:cNvSpPr>
            <a:spLocks noGrp="1"/>
          </p:cNvSpPr>
          <p:nvPr>
            <p:ph type="sldNum" sz="quarter" idx="5"/>
          </p:nvPr>
        </p:nvSpPr>
        <p:spPr>
          <a:xfrm>
            <a:off x="3816575" y="21691296"/>
            <a:ext cx="2919747" cy="1145820"/>
          </a:xfrm>
          <a:prstGeom prst="rect">
            <a:avLst/>
          </a:prstGeom>
        </p:spPr>
        <p:txBody>
          <a:bodyPr vert="horz" lIns="136867" tIns="68434" rIns="136867" bIns="68434" rtlCol="0" anchor="b"/>
          <a:lstStyle>
            <a:lvl1pPr algn="r">
              <a:defRPr sz="1800"/>
            </a:lvl1pPr>
          </a:lstStyle>
          <a:p>
            <a:fld id="{1649F902-6C03-4674-8265-E8539C5AFC38}" type="slidenum">
              <a:rPr lang="en-GB" smtClean="0"/>
              <a:t>‹#›</a:t>
            </a:fld>
            <a:endParaRPr lang="en-GB"/>
          </a:p>
        </p:txBody>
      </p:sp>
    </p:spTree>
    <p:extLst>
      <p:ext uri="{BB962C8B-B14F-4D97-AF65-F5344CB8AC3E}">
        <p14:creationId xmlns:p14="http://schemas.microsoft.com/office/powerpoint/2010/main" val="376626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earchhrsoftware.techtarget.com/definition/human-resource-management-HR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searchcio.techtarget.com/definition/hard-skills" TargetMode="External"/><Relationship Id="rId4" Type="http://schemas.openxmlformats.org/officeDocument/2006/relationships/hyperlink" Target="https://searchcio.techtarget.com/definition/soft-skill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844550"/>
            <a:ext cx="5811838" cy="3268663"/>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7D62B2F9-99BE-594A-BC85-64E7348D53C1}" type="slidenum">
              <a:rPr lang="en-US" smtClean="0"/>
              <a:t>1</a:t>
            </a:fld>
            <a:endParaRPr lang="en-US"/>
          </a:p>
        </p:txBody>
      </p:sp>
    </p:spTree>
    <p:extLst>
      <p:ext uri="{BB962C8B-B14F-4D97-AF65-F5344CB8AC3E}">
        <p14:creationId xmlns:p14="http://schemas.microsoft.com/office/powerpoint/2010/main" val="415626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768350"/>
            <a:ext cx="5108575" cy="2873375"/>
          </a:xfrm>
        </p:spPr>
      </p:sp>
      <p:sp>
        <p:nvSpPr>
          <p:cNvPr id="3" name="Notes Placeholder 2"/>
          <p:cNvSpPr>
            <a:spLocks noGrp="1"/>
          </p:cNvSpPr>
          <p:nvPr>
            <p:ph type="body" idx="1"/>
          </p:nvPr>
        </p:nvSpPr>
        <p:spPr>
          <a:xfrm>
            <a:off x="600961" y="4039302"/>
            <a:ext cx="5390304" cy="4732464"/>
          </a:xfrm>
        </p:spPr>
        <p:txBody>
          <a:bodyPr/>
          <a:lstStyle/>
          <a:p>
            <a:endParaRPr lang="en-US" dirty="0"/>
          </a:p>
        </p:txBody>
      </p:sp>
      <p:sp>
        <p:nvSpPr>
          <p:cNvPr id="4" name="Slide Number Placeholder 3"/>
          <p:cNvSpPr>
            <a:spLocks noGrp="1"/>
          </p:cNvSpPr>
          <p:nvPr>
            <p:ph type="sldNum" sz="quarter" idx="10"/>
          </p:nvPr>
        </p:nvSpPr>
        <p:spPr/>
        <p:txBody>
          <a:bodyPr/>
          <a:lstStyle/>
          <a:p>
            <a:fld id="{7D62B2F9-99BE-594A-BC85-64E7348D53C1}" type="slidenum">
              <a:rPr lang="en-US" smtClean="0"/>
              <a:t>10</a:t>
            </a:fld>
            <a:endParaRPr lang="en-US"/>
          </a:p>
        </p:txBody>
      </p:sp>
    </p:spTree>
    <p:extLst>
      <p:ext uri="{BB962C8B-B14F-4D97-AF65-F5344CB8AC3E}">
        <p14:creationId xmlns:p14="http://schemas.microsoft.com/office/powerpoint/2010/main" val="255928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909638"/>
            <a:ext cx="4900612" cy="2755900"/>
          </a:xfrm>
        </p:spPr>
      </p:sp>
      <p:sp>
        <p:nvSpPr>
          <p:cNvPr id="3" name="Notes Placeholder 2"/>
          <p:cNvSpPr>
            <a:spLocks noGrp="1"/>
          </p:cNvSpPr>
          <p:nvPr>
            <p:ph type="body" idx="1"/>
          </p:nvPr>
        </p:nvSpPr>
        <p:spPr>
          <a:xfrm>
            <a:off x="702892" y="3918441"/>
            <a:ext cx="5390304" cy="4571218"/>
          </a:xfrm>
        </p:spPr>
        <p:txBody>
          <a:bodyPr/>
          <a:lstStyle/>
          <a:p>
            <a:pPr algn="just"/>
            <a:r>
              <a:rPr lang="en-GB" sz="1800" b="1" dirty="0"/>
              <a:t>Firstly for individuals:</a:t>
            </a:r>
          </a:p>
          <a:p>
            <a:pPr algn="just"/>
            <a:endParaRPr lang="en-GB" sz="1800" b="1" dirty="0"/>
          </a:p>
          <a:p>
            <a:pPr marL="256626" indent="-256626" algn="just">
              <a:buFont typeface="Arial" panose="020B0604020202020204" pitchFamily="34" charset="0"/>
              <a:buChar char="•"/>
            </a:pPr>
            <a:r>
              <a:rPr lang="en-GB" sz="1800" dirty="0"/>
              <a:t>Ensuring the workforce, be they engineers, marketers, scientists, financial specialists or managers, have the right professional and technical skills so your organisation benefits from everything Industry 4.0 promises to deliver is only part of the workplace challenge.</a:t>
            </a:r>
          </a:p>
          <a:p>
            <a:pPr algn="just"/>
            <a:endParaRPr lang="en-GB" sz="1800" b="1" dirty="0"/>
          </a:p>
          <a:p>
            <a:pPr marL="256626" indent="-256626" algn="just" defTabSz="1368674">
              <a:buFont typeface="Arial" panose="020B0604020202020204" pitchFamily="34" charset="0"/>
              <a:buChar char="•"/>
            </a:pPr>
            <a:r>
              <a:rPr lang="en-GB" sz="1800" dirty="0"/>
              <a:t>To ensure we thrive as individuals, we all need to develop new skills. These skills, know as Meta Skills, are not just to help us cope in this environment of ongoing change. They are skills to excel; to collaborate and empathise with others and to create our own futures.</a:t>
            </a:r>
          </a:p>
          <a:p>
            <a:endParaRPr lang="en-GB" dirty="0"/>
          </a:p>
        </p:txBody>
      </p:sp>
      <p:sp>
        <p:nvSpPr>
          <p:cNvPr id="4" name="Slide Number Placeholder 3"/>
          <p:cNvSpPr>
            <a:spLocks noGrp="1"/>
          </p:cNvSpPr>
          <p:nvPr>
            <p:ph type="sldNum" sz="quarter" idx="10"/>
          </p:nvPr>
        </p:nvSpPr>
        <p:spPr/>
        <p:txBody>
          <a:bodyPr/>
          <a:lstStyle/>
          <a:p>
            <a:fld id="{1649F902-6C03-4674-8265-E8539C5AFC38}" type="slidenum">
              <a:rPr lang="en-GB" smtClean="0"/>
              <a:t>11</a:t>
            </a:fld>
            <a:endParaRPr lang="en-GB"/>
          </a:p>
        </p:txBody>
      </p:sp>
    </p:spTree>
    <p:extLst>
      <p:ext uri="{BB962C8B-B14F-4D97-AF65-F5344CB8AC3E}">
        <p14:creationId xmlns:p14="http://schemas.microsoft.com/office/powerpoint/2010/main" val="303754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752475"/>
            <a:ext cx="5389562" cy="3032125"/>
          </a:xfrm>
        </p:spPr>
      </p:sp>
      <p:sp>
        <p:nvSpPr>
          <p:cNvPr id="3" name="Notes Placeholder 2"/>
          <p:cNvSpPr>
            <a:spLocks noGrp="1"/>
          </p:cNvSpPr>
          <p:nvPr>
            <p:ph type="body" idx="1"/>
          </p:nvPr>
        </p:nvSpPr>
        <p:spPr>
          <a:xfrm>
            <a:off x="702521" y="4178499"/>
            <a:ext cx="5390304" cy="5259116"/>
          </a:xfrm>
        </p:spPr>
        <p:txBody>
          <a:bodyPr/>
          <a:lstStyle/>
          <a:p>
            <a:pPr algn="just"/>
            <a:r>
              <a:rPr lang="en-GB" sz="1100" b="1" dirty="0"/>
              <a:t>For Businesses: </a:t>
            </a:r>
          </a:p>
          <a:p>
            <a:pPr algn="just"/>
            <a:endParaRPr lang="en-GB" sz="1100" dirty="0"/>
          </a:p>
          <a:p>
            <a:pPr marL="256626" indent="-256626" algn="just">
              <a:buFont typeface="Arial" panose="020B0604020202020204" pitchFamily="34" charset="0"/>
              <a:buChar char="•"/>
            </a:pPr>
            <a:r>
              <a:rPr lang="en-GB" sz="1100" dirty="0"/>
              <a:t>McKinsey &amp; Co have highlighted the importance of early adoption of technology, employers who are the frontrunners of AI adoption can anticipate 122% cash flow change, while followers of the adoption will only see 10% cash flow change. Therefore companies who move to implementation before waiting for decreased technology and transition costs will realise the greatest benefits due to the competitive advantage.</a:t>
            </a:r>
          </a:p>
          <a:p>
            <a:pPr algn="just"/>
            <a:r>
              <a:rPr lang="en-GB" sz="1100" dirty="0"/>
              <a:t> </a:t>
            </a:r>
          </a:p>
          <a:p>
            <a:pPr algn="just"/>
            <a:endParaRPr lang="en-GB" sz="1100" dirty="0"/>
          </a:p>
          <a:p>
            <a:pPr marL="342168" indent="-342168" algn="just">
              <a:buFont typeface="+mj-lt"/>
              <a:buAutoNum type="arabicPeriod"/>
            </a:pPr>
            <a:r>
              <a:rPr lang="en-GB" sz="1100" b="1" dirty="0"/>
              <a:t>Investing in Employees:</a:t>
            </a:r>
            <a:r>
              <a:rPr lang="en-GB" sz="1100" dirty="0"/>
              <a:t> Research from the university of Warwick revealed that happy employees are 12% more productive, therefore employers should deploy technologies that allow employees to focus on the most value-adding activities, where the human skills of decision-making and adaptability to new situations brings most value – and, at the same time, creating a more attractive workplace.</a:t>
            </a:r>
          </a:p>
          <a:p>
            <a:pPr marL="342168" indent="-342168" algn="just">
              <a:buFont typeface="+mj-lt"/>
              <a:buAutoNum type="arabicPeriod"/>
            </a:pPr>
            <a:endParaRPr lang="en-GB" sz="1100" dirty="0"/>
          </a:p>
          <a:p>
            <a:pPr marL="342168" indent="-342168" algn="just">
              <a:buFont typeface="+mj-lt"/>
              <a:buAutoNum type="arabicPeriod"/>
            </a:pPr>
            <a:r>
              <a:rPr lang="en-GB" sz="1100" b="1" dirty="0"/>
              <a:t>Training &amp; Lifelong Learning: </a:t>
            </a:r>
            <a:r>
              <a:rPr lang="en-GB" sz="1100" dirty="0"/>
              <a:t>The private and public sector must prepare the workforce for the transition, retool the education system and invest in training as well as lifelong learning to create a mobile workforce that can benefit from the opportunities related to the Industry 4.0. This will not only help workers, but also provide benefits to the companies since a shortage of skills is the most frequent barrier preventing scale-up of technologies.</a:t>
            </a:r>
          </a:p>
          <a:p>
            <a:pPr marL="342168" indent="-342168" algn="just">
              <a:buFont typeface="+mj-lt"/>
              <a:buAutoNum type="arabicPeriod"/>
            </a:pPr>
            <a:endParaRPr lang="en-GB" sz="1100" dirty="0"/>
          </a:p>
          <a:p>
            <a:pPr marL="342168" indent="-342168" algn="just">
              <a:buFont typeface="+mj-lt"/>
              <a:buAutoNum type="arabicPeriod"/>
            </a:pPr>
            <a:r>
              <a:rPr lang="en-GB" sz="1100" b="1" dirty="0"/>
              <a:t>Geographical Diffusion: </a:t>
            </a:r>
            <a:r>
              <a:rPr lang="en-GB" sz="1100" dirty="0"/>
              <a:t>The full benefit of the Fourth Industrial Revolution in can only be realised if complete value chains and production systems are transformed, including all geographical areas and SMEs, which are contributing 50–60% of value add in OECD countries. Therefore, companies should diffuse Fourth Industrial Revolution technologies through their entire production network and include developing economies as well as suppliers of all sizes. </a:t>
            </a:r>
          </a:p>
          <a:p>
            <a:pPr algn="just"/>
            <a:endParaRPr lang="en-GB" sz="1600" b="1" dirty="0"/>
          </a:p>
        </p:txBody>
      </p:sp>
      <p:sp>
        <p:nvSpPr>
          <p:cNvPr id="4" name="Slide Number Placeholder 3"/>
          <p:cNvSpPr>
            <a:spLocks noGrp="1"/>
          </p:cNvSpPr>
          <p:nvPr>
            <p:ph type="sldNum" sz="quarter" idx="10"/>
          </p:nvPr>
        </p:nvSpPr>
        <p:spPr/>
        <p:txBody>
          <a:bodyPr/>
          <a:lstStyle/>
          <a:p>
            <a:fld id="{1649F902-6C03-4674-8265-E8539C5AFC38}" type="slidenum">
              <a:rPr lang="en-GB" smtClean="0"/>
              <a:t>12</a:t>
            </a:fld>
            <a:endParaRPr lang="en-GB"/>
          </a:p>
        </p:txBody>
      </p:sp>
    </p:spTree>
    <p:extLst>
      <p:ext uri="{BB962C8B-B14F-4D97-AF65-F5344CB8AC3E}">
        <p14:creationId xmlns:p14="http://schemas.microsoft.com/office/powerpoint/2010/main" val="369507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552450"/>
            <a:ext cx="5329238" cy="2997200"/>
          </a:xfrm>
        </p:spPr>
      </p:sp>
      <p:sp>
        <p:nvSpPr>
          <p:cNvPr id="3" name="Notes Placeholder 2"/>
          <p:cNvSpPr>
            <a:spLocks noGrp="1"/>
          </p:cNvSpPr>
          <p:nvPr>
            <p:ph type="body" idx="1"/>
          </p:nvPr>
        </p:nvSpPr>
        <p:spPr>
          <a:xfrm>
            <a:off x="703685" y="4027498"/>
            <a:ext cx="5390304" cy="4873221"/>
          </a:xfrm>
        </p:spPr>
        <p:txBody>
          <a:bodyPr/>
          <a:lstStyle/>
          <a:p>
            <a:endParaRPr lang="en-GB" dirty="0"/>
          </a:p>
        </p:txBody>
      </p:sp>
      <p:sp>
        <p:nvSpPr>
          <p:cNvPr id="4" name="Slide Number Placeholder 3"/>
          <p:cNvSpPr>
            <a:spLocks noGrp="1"/>
          </p:cNvSpPr>
          <p:nvPr>
            <p:ph type="sldNum" sz="quarter" idx="10"/>
          </p:nvPr>
        </p:nvSpPr>
        <p:spPr/>
        <p:txBody>
          <a:bodyPr/>
          <a:lstStyle/>
          <a:p>
            <a:fld id="{1649F902-6C03-4674-8265-E8539C5AFC38}" type="slidenum">
              <a:rPr lang="en-GB" smtClean="0"/>
              <a:t>13</a:t>
            </a:fld>
            <a:endParaRPr lang="en-GB"/>
          </a:p>
        </p:txBody>
      </p:sp>
    </p:spTree>
    <p:extLst>
      <p:ext uri="{BB962C8B-B14F-4D97-AF65-F5344CB8AC3E}">
        <p14:creationId xmlns:p14="http://schemas.microsoft.com/office/powerpoint/2010/main" val="375099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1616075"/>
            <a:ext cx="6124575" cy="3444875"/>
          </a:xfrm>
        </p:spPr>
      </p:sp>
      <p:sp>
        <p:nvSpPr>
          <p:cNvPr id="3" name="Notes Placeholder 2"/>
          <p:cNvSpPr>
            <a:spLocks noGrp="1"/>
          </p:cNvSpPr>
          <p:nvPr>
            <p:ph type="body" idx="1"/>
          </p:nvPr>
        </p:nvSpPr>
        <p:spPr>
          <a:xfrm>
            <a:off x="771947" y="5277383"/>
            <a:ext cx="5467011" cy="4433059"/>
          </a:xfrm>
        </p:spPr>
        <p:txBody>
          <a:bodyPr>
            <a:normAutofit fontScale="85000" lnSpcReduction="20000"/>
          </a:bodyPr>
          <a:lstStyle/>
          <a:p>
            <a:pPr>
              <a:lnSpc>
                <a:spcPct val="120000"/>
              </a:lnSpc>
            </a:pPr>
            <a:r>
              <a:rPr lang="en-GB" sz="1600" b="1" dirty="0"/>
              <a:t>But first let me introduce CWBL, we set the centre up to:</a:t>
            </a:r>
            <a:endParaRPr lang="en-GB" sz="1600" dirty="0"/>
          </a:p>
          <a:p>
            <a:pPr marL="256626" indent="-256626">
              <a:lnSpc>
                <a:spcPct val="120000"/>
              </a:lnSpc>
              <a:buFont typeface="Arial" panose="020B0604020202020204" pitchFamily="34" charset="0"/>
              <a:buChar char="•"/>
            </a:pPr>
            <a:r>
              <a:rPr lang="en-GB" sz="1600" dirty="0"/>
              <a:t>Support expansion of the apprenticeship family (MAs, to FAs and GAs)</a:t>
            </a:r>
            <a:endParaRPr lang="en-GB" sz="1600" dirty="0">
              <a:cs typeface="Calibri"/>
            </a:endParaRPr>
          </a:p>
          <a:p>
            <a:pPr marL="256626" indent="-256626">
              <a:lnSpc>
                <a:spcPct val="120000"/>
              </a:lnSpc>
              <a:buFont typeface="Arial" panose="020B0604020202020204" pitchFamily="34" charset="0"/>
              <a:buChar char="•"/>
            </a:pPr>
            <a:r>
              <a:rPr lang="en-GB" sz="1600" dirty="0"/>
              <a:t>International examples such as Switzerland or Germany (Role of Apprenticeships, vocational education is held in high esteem and employers lead the curriculum)</a:t>
            </a:r>
            <a:endParaRPr lang="en-GB" sz="1600" dirty="0">
              <a:cs typeface="Calibri"/>
            </a:endParaRPr>
          </a:p>
          <a:p>
            <a:pPr marL="256626" indent="-256626">
              <a:lnSpc>
                <a:spcPct val="120000"/>
              </a:lnSpc>
              <a:buFont typeface="Arial" panose="020B0604020202020204" pitchFamily="34" charset="0"/>
              <a:buChar char="•"/>
            </a:pPr>
            <a:r>
              <a:rPr lang="en-GB" sz="1600" dirty="0"/>
              <a:t>Some of the research here shows that parents see apprenticeships as an inferior option to further education</a:t>
            </a:r>
            <a:endParaRPr lang="en-GB" sz="1600" dirty="0">
              <a:cs typeface="Calibri"/>
            </a:endParaRPr>
          </a:p>
          <a:p>
            <a:pPr marL="256626" indent="-256626">
              <a:lnSpc>
                <a:spcPct val="120000"/>
              </a:lnSpc>
              <a:buFont typeface="Arial" panose="020B0604020202020204" pitchFamily="34" charset="0"/>
              <a:buChar char="•"/>
            </a:pPr>
            <a:r>
              <a:rPr lang="en-GB" sz="1600" dirty="0"/>
              <a:t>Work-based learning as a way of increasing access to education, whilst enabling businesses to have access to people with the right skills</a:t>
            </a:r>
            <a:endParaRPr lang="en-GB" sz="1600" dirty="0">
              <a:cs typeface="Calibri"/>
            </a:endParaRPr>
          </a:p>
          <a:p>
            <a:pPr>
              <a:lnSpc>
                <a:spcPct val="120000"/>
              </a:lnSpc>
            </a:pPr>
            <a:endParaRPr lang="en-GB" sz="1600" dirty="0"/>
          </a:p>
          <a:p>
            <a:pPr>
              <a:lnSpc>
                <a:spcPct val="120000"/>
              </a:lnSpc>
            </a:pPr>
            <a:r>
              <a:rPr lang="en-GB" sz="1600" b="1" dirty="0"/>
              <a:t>And:</a:t>
            </a:r>
            <a:endParaRPr lang="en-GB" sz="1600" b="1" dirty="0">
              <a:cs typeface="Calibri"/>
            </a:endParaRPr>
          </a:p>
          <a:p>
            <a:pPr marL="256626" indent="-256626">
              <a:lnSpc>
                <a:spcPct val="120000"/>
              </a:lnSpc>
              <a:buFont typeface="Arial" panose="020B0604020202020204" pitchFamily="34" charset="0"/>
              <a:buChar char="•"/>
            </a:pPr>
            <a:r>
              <a:rPr lang="en-GB" sz="1600" dirty="0"/>
              <a:t>If we believe WBL is one of the keys to a successful economy, to giving young people a good start in the world work and is a route to advanced qualifications, how do we:</a:t>
            </a:r>
          </a:p>
          <a:p>
            <a:pPr marL="1026505" lvl="1" indent="-342168">
              <a:lnSpc>
                <a:spcPct val="120000"/>
              </a:lnSpc>
              <a:buFont typeface="+mj-lt"/>
              <a:buAutoNum type="arabicPeriod"/>
            </a:pPr>
            <a:r>
              <a:rPr lang="en-GB" sz="1600" dirty="0"/>
              <a:t> improve the perception of apprenticeships</a:t>
            </a:r>
            <a:endParaRPr lang="en-GB" sz="1600" dirty="0">
              <a:cs typeface="Calibri"/>
            </a:endParaRPr>
          </a:p>
          <a:p>
            <a:pPr marL="1026505" lvl="1" indent="-342168">
              <a:lnSpc>
                <a:spcPct val="120000"/>
              </a:lnSpc>
              <a:buFont typeface="+mj-lt"/>
              <a:buAutoNum type="arabicPeriod"/>
            </a:pPr>
            <a:r>
              <a:rPr lang="en-GB" sz="1600" dirty="0"/>
              <a:t>encourage employers to take the lead </a:t>
            </a:r>
            <a:endParaRPr lang="en-GB" sz="1600" dirty="0">
              <a:cs typeface="Calibri"/>
            </a:endParaRPr>
          </a:p>
          <a:p>
            <a:pPr marL="1026505" lvl="1" indent="-342168">
              <a:lnSpc>
                <a:spcPct val="120000"/>
              </a:lnSpc>
              <a:buFont typeface="+mj-lt"/>
              <a:buAutoNum type="arabicPeriod"/>
            </a:pPr>
            <a:r>
              <a:rPr lang="en-GB" sz="1600" dirty="0"/>
              <a:t>advance the science and understanding of the methods of teaching and learning</a:t>
            </a:r>
            <a:endParaRPr lang="en-GB" sz="1600" dirty="0">
              <a:cs typeface="Calibri"/>
            </a:endParaRPr>
          </a:p>
          <a:p>
            <a:pPr>
              <a:spcAft>
                <a:spcPts val="2694"/>
              </a:spcAft>
              <a:buChar char="-"/>
            </a:pPr>
            <a:endParaRPr lang="en-GB" dirty="0">
              <a:cs typeface="Calibri"/>
            </a:endParaRPr>
          </a:p>
          <a:p>
            <a:pPr>
              <a:spcAft>
                <a:spcPts val="2694"/>
              </a:spcAft>
            </a:pPr>
            <a:endParaRPr lang="en-GB" sz="1800" dirty="0"/>
          </a:p>
          <a:p>
            <a:pPr>
              <a:spcAft>
                <a:spcPts val="2694"/>
              </a:spcAft>
            </a:pPr>
            <a:endParaRPr lang="en-GB" sz="1800" dirty="0"/>
          </a:p>
          <a:p>
            <a:pPr>
              <a:spcAft>
                <a:spcPts val="2694"/>
              </a:spcAft>
            </a:pPr>
            <a:endParaRPr lang="en-GB" sz="1800" dirty="0"/>
          </a:p>
          <a:p>
            <a:pPr>
              <a:spcAft>
                <a:spcPts val="2694"/>
              </a:spcAft>
            </a:pPr>
            <a:endParaRPr lang="en-GB" dirty="0">
              <a:cs typeface="Calibri"/>
            </a:endParaRPr>
          </a:p>
          <a:p>
            <a:pPr>
              <a:spcAft>
                <a:spcPts val="2694"/>
              </a:spcAft>
            </a:pPr>
            <a:endParaRPr lang="en-GB" dirty="0">
              <a:cs typeface="Calibri"/>
            </a:endParaRPr>
          </a:p>
          <a:p>
            <a:pPr>
              <a:spcAft>
                <a:spcPts val="2694"/>
              </a:spcAft>
            </a:pPr>
            <a:endParaRPr lang="en-GB" sz="2700" dirty="0"/>
          </a:p>
          <a:p>
            <a:pPr>
              <a:spcAft>
                <a:spcPts val="2694"/>
              </a:spcAft>
            </a:pPr>
            <a:endParaRPr lang="en-GB" sz="2700" dirty="0"/>
          </a:p>
          <a:p>
            <a:pPr>
              <a:spcAft>
                <a:spcPts val="2694"/>
              </a:spcAft>
            </a:pPr>
            <a:endParaRPr lang="en-GB" sz="2700" dirty="0">
              <a:cs typeface="Calibri"/>
            </a:endParaRPr>
          </a:p>
          <a:p>
            <a:pPr>
              <a:spcAft>
                <a:spcPts val="2694"/>
              </a:spcAft>
            </a:pPr>
            <a:endParaRPr lang="en-GB" sz="2700"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defTabSz="1368674">
              <a:defRPr/>
            </a:pPr>
            <a:fld id="{C6B5F4E7-1D1A-4345-BFD2-E85AE09D6AC5}" type="slidenum">
              <a:rPr lang="en-GB">
                <a:solidFill>
                  <a:prstClr val="black"/>
                </a:solidFill>
                <a:latin typeface="Calibri"/>
              </a:rPr>
              <a:pPr defTabSz="1368674">
                <a:defRPr/>
              </a:pPr>
              <a:t>2</a:t>
            </a:fld>
            <a:endParaRPr lang="en-GB">
              <a:solidFill>
                <a:prstClr val="black"/>
              </a:solidFill>
              <a:latin typeface="Calibri"/>
            </a:endParaRPr>
          </a:p>
        </p:txBody>
      </p:sp>
    </p:spTree>
    <p:extLst>
      <p:ext uri="{BB962C8B-B14F-4D97-AF65-F5344CB8AC3E}">
        <p14:creationId xmlns:p14="http://schemas.microsoft.com/office/powerpoint/2010/main" val="166788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204913"/>
            <a:ext cx="5594350" cy="3146425"/>
          </a:xfrm>
        </p:spPr>
      </p:sp>
      <p:sp>
        <p:nvSpPr>
          <p:cNvPr id="3" name="Notes Placeholder 2"/>
          <p:cNvSpPr>
            <a:spLocks noGrp="1"/>
          </p:cNvSpPr>
          <p:nvPr>
            <p:ph type="body" idx="1"/>
          </p:nvPr>
        </p:nvSpPr>
        <p:spPr>
          <a:xfrm>
            <a:off x="673100" y="4662388"/>
            <a:ext cx="5390304" cy="4627269"/>
          </a:xfrm>
        </p:spPr>
        <p:txBody>
          <a:bodyPr/>
          <a:lstStyle/>
          <a:p>
            <a:pPr marL="256626" indent="-256626" algn="just">
              <a:buFont typeface="Arial" panose="020B0604020202020204" pitchFamily="34" charset="0"/>
              <a:buChar char="•"/>
            </a:pPr>
            <a:r>
              <a:rPr lang="en-US" dirty="0">
                <a:cs typeface="Calibri"/>
              </a:rPr>
              <a:t>In a little over 200 years, we have fundamentally changed the world.  Since the start of the Industrial revolution process we have started moving to cities, working in large groups and living lives devoid of our historical connection to nature.</a:t>
            </a:r>
          </a:p>
          <a:p>
            <a:pPr marL="256626" indent="-256626" algn="just">
              <a:buFont typeface="Arial" panose="020B0604020202020204" pitchFamily="34" charset="0"/>
              <a:buChar char="•"/>
            </a:pPr>
            <a:endParaRPr lang="en-US" dirty="0">
              <a:cs typeface="Calibri"/>
            </a:endParaRPr>
          </a:p>
          <a:p>
            <a:pPr marL="256626" indent="-256626" algn="just">
              <a:buFont typeface="Arial" panose="020B0604020202020204" pitchFamily="34" charset="0"/>
              <a:buChar char="•"/>
            </a:pPr>
            <a:r>
              <a:rPr lang="en-US" dirty="0">
                <a:cs typeface="Calibri"/>
              </a:rPr>
              <a:t>This rapid </a:t>
            </a:r>
            <a:r>
              <a:rPr lang="en-US" dirty="0" err="1">
                <a:cs typeface="Calibri"/>
              </a:rPr>
              <a:t>urbanisation</a:t>
            </a:r>
            <a:r>
              <a:rPr lang="en-US" dirty="0">
                <a:cs typeface="Calibri"/>
              </a:rPr>
              <a:t> can be very problematic, societies need the social and political systems to manage and mitigate that change.  They developed by trial and error in the growth of European cities but </a:t>
            </a:r>
            <a:r>
              <a:rPr lang="en-US" dirty="0" err="1">
                <a:cs typeface="Calibri"/>
              </a:rPr>
              <a:t>urbanisation</a:t>
            </a:r>
            <a:r>
              <a:rPr lang="en-US" dirty="0">
                <a:cs typeface="Calibri"/>
              </a:rPr>
              <a:t> and city management is now a science, and is one in which opportunities for intelligent systems abound.</a:t>
            </a:r>
          </a:p>
          <a:p>
            <a:pPr marL="256626" indent="-256626" algn="just">
              <a:buFont typeface="Arial" panose="020B0604020202020204" pitchFamily="34" charset="0"/>
              <a:buChar char="•"/>
            </a:pPr>
            <a:endParaRPr lang="en-US" dirty="0">
              <a:cs typeface="Calibri"/>
            </a:endParaRPr>
          </a:p>
          <a:p>
            <a:pPr marL="256626" indent="-256626" algn="just">
              <a:buFont typeface="Arial" panose="020B0604020202020204" pitchFamily="34" charset="0"/>
              <a:buChar char="•"/>
            </a:pPr>
            <a:r>
              <a:rPr lang="en-US" dirty="0">
                <a:cs typeface="Calibri"/>
              </a:rPr>
              <a:t>So what is Industry 4.0?  It is a term first used in Germany to describe a set of changes affecting primarily manufacturing.</a:t>
            </a:r>
          </a:p>
          <a:p>
            <a:pPr marL="256626" indent="-256626" algn="just">
              <a:buFont typeface="Arial" panose="020B0604020202020204" pitchFamily="34" charset="0"/>
              <a:buChar char="•"/>
            </a:pPr>
            <a:endParaRPr lang="en-US" dirty="0">
              <a:cs typeface="Calibri"/>
            </a:endParaRPr>
          </a:p>
          <a:p>
            <a:pPr marL="256626" indent="-256626" algn="just">
              <a:buFont typeface="Arial" panose="020B0604020202020204" pitchFamily="34" charset="0"/>
              <a:buChar char="•"/>
            </a:pPr>
            <a:r>
              <a:rPr lang="en-US" dirty="0">
                <a:cs typeface="Calibri"/>
              </a:rPr>
              <a:t>These waves of innovation were not and are not discrete events, but broad sets of changes. The key consideration for us is how these changes have affected the human role in the economic process:</a:t>
            </a:r>
          </a:p>
          <a:p>
            <a:pPr marL="940963" lvl="1" indent="-256626" algn="just">
              <a:buFont typeface="Arial" panose="020B0604020202020204" pitchFamily="34" charset="0"/>
              <a:buChar char="•"/>
            </a:pPr>
            <a:r>
              <a:rPr lang="en-US" dirty="0">
                <a:cs typeface="Calibri"/>
              </a:rPr>
              <a:t>1.0 - machines are adding strength and speed</a:t>
            </a:r>
          </a:p>
          <a:p>
            <a:pPr marL="940963" lvl="1" indent="-256626" algn="just">
              <a:buFont typeface="Arial" panose="020B0604020202020204" pitchFamily="34" charset="0"/>
              <a:buChar char="•"/>
            </a:pPr>
            <a:r>
              <a:rPr lang="en-US" dirty="0">
                <a:cs typeface="Calibri"/>
              </a:rPr>
              <a:t>2.0 - by </a:t>
            </a:r>
            <a:r>
              <a:rPr lang="en-US" dirty="0" err="1">
                <a:cs typeface="Calibri"/>
              </a:rPr>
              <a:t>organising</a:t>
            </a:r>
            <a:r>
              <a:rPr lang="en-US" dirty="0">
                <a:cs typeface="Calibri"/>
              </a:rPr>
              <a:t> into processes efficiency increases</a:t>
            </a:r>
          </a:p>
          <a:p>
            <a:pPr marL="940963" lvl="1" indent="-256626" algn="just">
              <a:buFont typeface="Arial" panose="020B0604020202020204" pitchFamily="34" charset="0"/>
              <a:buChar char="•"/>
            </a:pPr>
            <a:r>
              <a:rPr lang="en-US" dirty="0">
                <a:cs typeface="Calibri"/>
              </a:rPr>
              <a:t>3.0 - the machines can copy the dexterity and accuracy of a human</a:t>
            </a:r>
          </a:p>
          <a:p>
            <a:pPr marL="940963" lvl="1" indent="-256626" algn="just">
              <a:buFont typeface="Arial" panose="020B0604020202020204" pitchFamily="34" charset="0"/>
              <a:buChar char="•"/>
            </a:pPr>
            <a:r>
              <a:rPr lang="en-US" dirty="0">
                <a:cs typeface="Calibri"/>
              </a:rPr>
              <a:t>4.0 - we will move to machine decisions and designs</a:t>
            </a:r>
            <a:endParaRPr lang="en-GB" sz="1050" dirty="0"/>
          </a:p>
        </p:txBody>
      </p:sp>
      <p:sp>
        <p:nvSpPr>
          <p:cNvPr id="4" name="Slide Number Placeholder 3"/>
          <p:cNvSpPr>
            <a:spLocks noGrp="1"/>
          </p:cNvSpPr>
          <p:nvPr>
            <p:ph type="sldNum" sz="quarter" idx="10"/>
          </p:nvPr>
        </p:nvSpPr>
        <p:spPr/>
        <p:txBody>
          <a:bodyPr/>
          <a:lstStyle/>
          <a:p>
            <a:fld id="{1649F902-6C03-4674-8265-E8539C5AFC38}" type="slidenum">
              <a:rPr lang="en-GB" smtClean="0"/>
              <a:t>3</a:t>
            </a:fld>
            <a:endParaRPr lang="en-GB"/>
          </a:p>
        </p:txBody>
      </p:sp>
    </p:spTree>
    <p:extLst>
      <p:ext uri="{BB962C8B-B14F-4D97-AF65-F5344CB8AC3E}">
        <p14:creationId xmlns:p14="http://schemas.microsoft.com/office/powerpoint/2010/main" val="266942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773113"/>
            <a:ext cx="5708650" cy="3211512"/>
          </a:xfrm>
        </p:spPr>
      </p:sp>
      <p:sp>
        <p:nvSpPr>
          <p:cNvPr id="3" name="Notes Placeholder 2"/>
          <p:cNvSpPr>
            <a:spLocks noGrp="1"/>
          </p:cNvSpPr>
          <p:nvPr>
            <p:ph type="body" idx="1"/>
          </p:nvPr>
        </p:nvSpPr>
        <p:spPr>
          <a:xfrm>
            <a:off x="703685" y="4330615"/>
            <a:ext cx="5390304" cy="4934766"/>
          </a:xfrm>
        </p:spPr>
        <p:txBody>
          <a:bodyPr/>
          <a:lstStyle/>
          <a:p>
            <a:pPr algn="just"/>
            <a:r>
              <a:rPr lang="en-US" b="1" dirty="0">
                <a:cs typeface="Calibri"/>
              </a:rPr>
              <a:t>AI and Machines that Can Learn</a:t>
            </a:r>
            <a:r>
              <a:rPr lang="en-US" dirty="0">
                <a:cs typeface="Calibri"/>
              </a:rPr>
              <a:t>: </a:t>
            </a:r>
          </a:p>
          <a:p>
            <a:pPr marL="256626" indent="-256626" algn="just">
              <a:buFont typeface="Arial" panose="020B0604020202020204" pitchFamily="34" charset="0"/>
              <a:buChar char="•"/>
            </a:pPr>
            <a:r>
              <a:rPr lang="en-GB" dirty="0">
                <a:cs typeface="Calibri"/>
              </a:rPr>
              <a:t>Over the past 30 years, the average robot price has fallen by half in real terms, and even further relative to </a:t>
            </a:r>
            <a:r>
              <a:rPr lang="en-GB" dirty="0" err="1">
                <a:cs typeface="Calibri"/>
              </a:rPr>
              <a:t>labor</a:t>
            </a:r>
            <a:r>
              <a:rPr lang="en-GB" dirty="0">
                <a:cs typeface="Calibri"/>
              </a:rPr>
              <a:t> costs. As demand from emerging economies encourages the production of robots to shift to lower-cost regions, they are likely to become cheaper still.</a:t>
            </a:r>
            <a:endParaRPr lang="en-US" dirty="0">
              <a:cs typeface="Calibri"/>
            </a:endParaRPr>
          </a:p>
          <a:p>
            <a:pPr marL="256626" indent="-256626" algn="just">
              <a:buFont typeface="Arial" panose="020B0604020202020204" pitchFamily="34" charset="0"/>
              <a:buChar char="•"/>
            </a:pPr>
            <a:r>
              <a:rPr lang="en-US" dirty="0">
                <a:cs typeface="Calibri"/>
              </a:rPr>
              <a:t>In </a:t>
            </a:r>
            <a:r>
              <a:rPr lang="en-GB" dirty="0">
                <a:cs typeface="Calibri"/>
              </a:rPr>
              <a:t>Japan, industrial robots produce industrial robots, supervised by a staff of only four workers per shift. </a:t>
            </a:r>
          </a:p>
          <a:p>
            <a:pPr marL="256626" indent="-256626" algn="just">
              <a:buFont typeface="Arial" panose="020B0604020202020204" pitchFamily="34" charset="0"/>
              <a:buChar char="•"/>
            </a:pPr>
            <a:r>
              <a:rPr lang="en-GB" dirty="0">
                <a:cs typeface="Calibri"/>
              </a:rPr>
              <a:t>In a Philips plant producing electric razors in the Netherlands, robots outnumber the nine production workers by more than 14 to 1. </a:t>
            </a:r>
          </a:p>
          <a:p>
            <a:pPr marL="256626" indent="-256626" algn="just">
              <a:buFont typeface="Arial" panose="020B0604020202020204" pitchFamily="34" charset="0"/>
              <a:buChar char="•"/>
            </a:pPr>
            <a:r>
              <a:rPr lang="en-GB" dirty="0">
                <a:cs typeface="Calibri"/>
              </a:rPr>
              <a:t>Camera maker Canon began phasing out human labour at several of its factories in 2013.</a:t>
            </a:r>
            <a:endParaRPr lang="en-US" dirty="0">
              <a:cs typeface="Calibri"/>
            </a:endParaRPr>
          </a:p>
          <a:p>
            <a:pPr algn="just"/>
            <a:endParaRPr lang="en-US" dirty="0">
              <a:cs typeface="Calibri"/>
            </a:endParaRPr>
          </a:p>
          <a:p>
            <a:pPr algn="just"/>
            <a:r>
              <a:rPr lang="en-US" b="1" dirty="0">
                <a:cs typeface="Calibri"/>
              </a:rPr>
              <a:t>The Internet of Things:</a:t>
            </a:r>
          </a:p>
          <a:p>
            <a:pPr marL="256626" indent="-256626" algn="just">
              <a:buFont typeface="Arial" panose="020B0604020202020204" pitchFamily="34" charset="0"/>
              <a:buChar char="•"/>
            </a:pPr>
            <a:r>
              <a:rPr lang="en-GB" dirty="0">
                <a:cs typeface="Calibri"/>
              </a:rPr>
              <a:t>In the broadest sense, the term IoT encompasses everything connected to the internet, simply, the Internet of Things is made up of devices – from simple sensors to smartphones and wearables – connected together,</a:t>
            </a:r>
            <a:r>
              <a:rPr lang="en-GB" dirty="0"/>
              <a:t> By combining these connected devices with automated systems, it is possible to "gather information, analyse it and create an action</a:t>
            </a:r>
          </a:p>
          <a:p>
            <a:pPr marL="256626" indent="-256626" algn="just">
              <a:buFont typeface="Arial" panose="020B0604020202020204" pitchFamily="34" charset="0"/>
              <a:buChar char="•"/>
            </a:pPr>
            <a:r>
              <a:rPr lang="en-GB" dirty="0"/>
              <a:t>McKinsey predicts the IoT market will be worth $581B for ICT-based spend alone by 2020</a:t>
            </a:r>
          </a:p>
          <a:p>
            <a:pPr marL="256626" indent="-256626" algn="just">
              <a:buFont typeface="Arial" panose="020B0604020202020204" pitchFamily="34" charset="0"/>
              <a:buChar char="•"/>
            </a:pPr>
            <a:r>
              <a:rPr lang="en-GB" dirty="0">
                <a:cs typeface="Calibri"/>
              </a:rPr>
              <a:t>We’re getting used to using our voices to control smart home devices such as Amazon’s Alexa hub, or Apple’s Siri. But 2019 will be the year that the rest of our possessions find their own voice. Virtually every car manufacturer is working on virtual assistants to help drivers more safely and conveniently operate vehicles while behind the wheel. </a:t>
            </a:r>
            <a:endParaRPr lang="en-US" dirty="0">
              <a:cs typeface="Calibri"/>
            </a:endParaRPr>
          </a:p>
          <a:p>
            <a:pPr algn="just"/>
            <a:endParaRPr lang="en-US" dirty="0">
              <a:cs typeface="Calibri"/>
            </a:endParaRPr>
          </a:p>
          <a:p>
            <a:pPr algn="just"/>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8B5ED997-C926-46AF-AF57-FE194B1A0EAA}" type="slidenum">
              <a:rPr lang="en-GB" smtClean="0"/>
              <a:pPr/>
              <a:t>4</a:t>
            </a:fld>
            <a:endParaRPr lang="en-GB"/>
          </a:p>
        </p:txBody>
      </p:sp>
    </p:spTree>
    <p:extLst>
      <p:ext uri="{BB962C8B-B14F-4D97-AF65-F5344CB8AC3E}">
        <p14:creationId xmlns:p14="http://schemas.microsoft.com/office/powerpoint/2010/main" val="91997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488950"/>
            <a:ext cx="5681663" cy="3195638"/>
          </a:xfrm>
        </p:spPr>
      </p:sp>
      <p:sp>
        <p:nvSpPr>
          <p:cNvPr id="3" name="Notes Placeholder 2"/>
          <p:cNvSpPr>
            <a:spLocks noGrp="1"/>
          </p:cNvSpPr>
          <p:nvPr>
            <p:ph type="body" idx="1"/>
          </p:nvPr>
        </p:nvSpPr>
        <p:spPr>
          <a:xfrm>
            <a:off x="703685" y="3951997"/>
            <a:ext cx="5390304" cy="5242337"/>
          </a:xfrm>
        </p:spPr>
        <p:txBody>
          <a:bodyPr/>
          <a:lstStyle/>
          <a:p>
            <a:pPr marL="256626" indent="-256626" algn="just">
              <a:buFont typeface="Arial" panose="020B0604020202020204" pitchFamily="34" charset="0"/>
              <a:buChar char="•"/>
            </a:pPr>
            <a:r>
              <a:rPr lang="en-GB" sz="1600" dirty="0"/>
              <a:t>Mobility-as-a-Service (</a:t>
            </a:r>
            <a:r>
              <a:rPr lang="en-GB" sz="1600" dirty="0" err="1"/>
              <a:t>MaaS</a:t>
            </a:r>
            <a:r>
              <a:rPr lang="en-GB" sz="1600" dirty="0"/>
              <a:t>) describes a shift away from personally-owned modes of transportation and towards mobility solutions that are consumed as a service. </a:t>
            </a:r>
          </a:p>
          <a:p>
            <a:pPr marL="256626" indent="-256626" algn="just">
              <a:buFont typeface="Arial" panose="020B0604020202020204" pitchFamily="34" charset="0"/>
              <a:buChar char="•"/>
            </a:pPr>
            <a:endParaRPr lang="en-GB" sz="1600" dirty="0"/>
          </a:p>
          <a:p>
            <a:pPr marL="256626" indent="-256626" algn="just">
              <a:buFont typeface="Arial" panose="020B0604020202020204" pitchFamily="34" charset="0"/>
              <a:buChar char="•"/>
            </a:pPr>
            <a:r>
              <a:rPr lang="en-GB" sz="1600" dirty="0"/>
              <a:t>The end of Diesel, the beginnings of autonomous vehicles, car sharing, ride apps and a range of other forces are changing the world of transport.  Colleagues in Skills Norway are convinced the last Norwegian ever to need a driving licence has already been born.</a:t>
            </a:r>
          </a:p>
          <a:p>
            <a:pPr marL="256626" indent="-256626" algn="just">
              <a:buFont typeface="Arial" panose="020B0604020202020204" pitchFamily="34" charset="0"/>
              <a:buChar char="•"/>
            </a:pPr>
            <a:endParaRPr lang="en-GB" sz="1600" dirty="0"/>
          </a:p>
          <a:p>
            <a:pPr marL="256626" indent="-256626" algn="just">
              <a:buFont typeface="Arial" panose="020B0604020202020204" pitchFamily="34" charset="0"/>
              <a:buChar char="•"/>
            </a:pPr>
            <a:r>
              <a:rPr lang="en-GB" sz="1600" dirty="0"/>
              <a:t>What we’ve seen happen at Honda is in part a symptom of that change. A survey of car manufacturing bosses by KPMG found that 74% of executives thought more than half of car owners today would not want to own a vehicle in the future.</a:t>
            </a:r>
          </a:p>
          <a:p>
            <a:endParaRPr lang="en-GB" sz="1800" dirty="0"/>
          </a:p>
        </p:txBody>
      </p:sp>
      <p:sp>
        <p:nvSpPr>
          <p:cNvPr id="4" name="Slide Number Placeholder 3"/>
          <p:cNvSpPr>
            <a:spLocks noGrp="1"/>
          </p:cNvSpPr>
          <p:nvPr>
            <p:ph type="sldNum" sz="quarter" idx="10"/>
          </p:nvPr>
        </p:nvSpPr>
        <p:spPr/>
        <p:txBody>
          <a:bodyPr/>
          <a:lstStyle/>
          <a:p>
            <a:fld id="{1649F902-6C03-4674-8265-E8539C5AFC38}" type="slidenum">
              <a:rPr lang="en-GB" smtClean="0"/>
              <a:t>5</a:t>
            </a:fld>
            <a:endParaRPr lang="en-GB"/>
          </a:p>
        </p:txBody>
      </p:sp>
    </p:spTree>
    <p:extLst>
      <p:ext uri="{BB962C8B-B14F-4D97-AF65-F5344CB8AC3E}">
        <p14:creationId xmlns:p14="http://schemas.microsoft.com/office/powerpoint/2010/main" val="112694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420688"/>
            <a:ext cx="3652838" cy="2054225"/>
          </a:xfrm>
        </p:spPr>
      </p:sp>
      <p:sp>
        <p:nvSpPr>
          <p:cNvPr id="3" name="Notes Placeholder 2"/>
          <p:cNvSpPr>
            <a:spLocks noGrp="1"/>
          </p:cNvSpPr>
          <p:nvPr>
            <p:ph type="body" idx="1"/>
          </p:nvPr>
        </p:nvSpPr>
        <p:spPr>
          <a:xfrm>
            <a:off x="853671" y="2700799"/>
            <a:ext cx="5390304" cy="1264099"/>
          </a:xfrm>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Apps such as Whim are revolutionising Urban transport – for a fixed monthly fee users can access bus, taxi and hire cars as and when they need them, paying nothing at the point of use, the implications for not just car manufacturers, but data scientists, programmers and Fintech developers are huge, and that’s before the buses and taxis start driving themselves!</a:t>
            </a:r>
          </a:p>
          <a:p>
            <a:endParaRPr lang="en-GB" dirty="0"/>
          </a:p>
        </p:txBody>
      </p:sp>
      <p:sp>
        <p:nvSpPr>
          <p:cNvPr id="4" name="Slide Number Placeholder 3"/>
          <p:cNvSpPr>
            <a:spLocks noGrp="1"/>
          </p:cNvSpPr>
          <p:nvPr>
            <p:ph type="sldNum" sz="quarter" idx="10"/>
          </p:nvPr>
        </p:nvSpPr>
        <p:spPr/>
        <p:txBody>
          <a:bodyPr/>
          <a:lstStyle/>
          <a:p>
            <a:fld id="{1649F902-6C03-4674-8265-E8539C5AFC38}" type="slidenum">
              <a:rPr lang="en-GB" smtClean="0"/>
              <a:t>6</a:t>
            </a:fld>
            <a:endParaRPr lang="en-GB"/>
          </a:p>
        </p:txBody>
      </p:sp>
    </p:spTree>
    <p:extLst>
      <p:ext uri="{BB962C8B-B14F-4D97-AF65-F5344CB8AC3E}">
        <p14:creationId xmlns:p14="http://schemas.microsoft.com/office/powerpoint/2010/main" val="193164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3600" y="598488"/>
            <a:ext cx="5068888" cy="2851150"/>
          </a:xfrm>
        </p:spPr>
      </p:sp>
      <p:sp>
        <p:nvSpPr>
          <p:cNvPr id="3" name="Notes Placeholder 2"/>
          <p:cNvSpPr>
            <a:spLocks noGrp="1"/>
          </p:cNvSpPr>
          <p:nvPr>
            <p:ph type="body" idx="1"/>
          </p:nvPr>
        </p:nvSpPr>
        <p:spPr>
          <a:xfrm>
            <a:off x="863600" y="3700327"/>
            <a:ext cx="5390304" cy="5242337"/>
          </a:xfrm>
        </p:spPr>
        <p:txBody>
          <a:bodyPr/>
          <a:lstStyle/>
          <a:p>
            <a:pPr marL="256626" indent="-256626" algn="just">
              <a:buFont typeface="Arial" panose="020B0604020202020204" pitchFamily="34" charset="0"/>
              <a:buChar char="•"/>
            </a:pPr>
            <a:endParaRPr lang="en-GB" sz="1600" dirty="0"/>
          </a:p>
          <a:p>
            <a:pPr marL="256626" indent="-256626" algn="just">
              <a:buFont typeface="Arial" panose="020B0604020202020204" pitchFamily="34" charset="0"/>
              <a:buChar char="•"/>
            </a:pPr>
            <a:r>
              <a:rPr lang="en-GB" dirty="0"/>
              <a:t>In September 2018, the TUC congress caused some waves when it announced that it was campaigning for a four day week, admittedly not in a short timescale, but there are examples of that kind of thinking actually working. Companies in NZ, Finland and here in Scotland have adopted a four day week and are reporting really positive results.</a:t>
            </a:r>
          </a:p>
          <a:p>
            <a:pPr marL="256626" indent="-256626" algn="just">
              <a:buFont typeface="Arial" panose="020B0604020202020204" pitchFamily="34" charset="0"/>
              <a:buChar char="•"/>
            </a:pPr>
            <a:endParaRPr lang="en-GB" dirty="0"/>
          </a:p>
          <a:p>
            <a:pPr marL="256626" indent="-256626" algn="just" defTabSz="1368674">
              <a:buFont typeface="Arial" panose="020B0604020202020204" pitchFamily="34" charset="0"/>
              <a:buChar char="•"/>
              <a:defRPr/>
            </a:pPr>
            <a:r>
              <a:rPr lang="en-GB" dirty="0"/>
              <a:t>As it is well known, construction has always had a tradition of self employment, however many days we work, it is unlikely to be in the vast, Cathedral-like corporate structures that dominate the global economy – more and more work will be done by outsourced, and networked individuals. The political debate has begun in the UK on the right to negotiate with companies we contract with as well as those who employ us.</a:t>
            </a:r>
          </a:p>
          <a:p>
            <a:pPr marL="256626" indent="-256626" algn="just">
              <a:buFont typeface="Arial" panose="020B0604020202020204" pitchFamily="34" charset="0"/>
              <a:buChar char="•"/>
            </a:pPr>
            <a:endParaRPr lang="en-GB" dirty="0"/>
          </a:p>
          <a:p>
            <a:pPr marL="256626" indent="-256626" algn="just">
              <a:buFont typeface="Arial" panose="020B0604020202020204" pitchFamily="34" charset="0"/>
              <a:buChar char="•"/>
            </a:pPr>
            <a:r>
              <a:rPr lang="en-GB" dirty="0"/>
              <a:t>We also now have a planetary labour market, more and more types of work can be outsourced and more and more places can provide the outsourced services.</a:t>
            </a:r>
          </a:p>
          <a:p>
            <a:pPr marL="256626" indent="-256626" algn="just">
              <a:buFont typeface="Arial" panose="020B0604020202020204" pitchFamily="34" charset="0"/>
              <a:buChar char="•"/>
            </a:pPr>
            <a:endParaRPr lang="en-GB" dirty="0"/>
          </a:p>
          <a:p>
            <a:pPr marL="256626" indent="-256626" algn="just">
              <a:buFont typeface="Arial" panose="020B0604020202020204" pitchFamily="34" charset="0"/>
              <a:buChar char="•"/>
            </a:pPr>
            <a:r>
              <a:rPr lang="en-GB" dirty="0"/>
              <a:t>Inevitably those providing the services will start to exert power. In Bangalore, many drivers have left Uber, and joined a </a:t>
            </a:r>
            <a:r>
              <a:rPr lang="en-GB" dirty="0" err="1"/>
              <a:t>Whats</a:t>
            </a:r>
            <a:r>
              <a:rPr lang="en-GB" dirty="0"/>
              <a:t> App group which provides a customer interface and a financial cooperative for the drivers.</a:t>
            </a:r>
          </a:p>
          <a:p>
            <a:pPr marL="256626" indent="-256626" algn="just">
              <a:buFont typeface="Arial" panose="020B0604020202020204" pitchFamily="34" charset="0"/>
              <a:buChar char="•"/>
            </a:pPr>
            <a:endParaRPr lang="en-GB" dirty="0"/>
          </a:p>
          <a:p>
            <a:pPr marL="256626" indent="-256626" algn="just">
              <a:buFont typeface="Arial" panose="020B0604020202020204" pitchFamily="34" charset="0"/>
              <a:buChar char="•"/>
            </a:pPr>
            <a:r>
              <a:rPr lang="en-GB" dirty="0"/>
              <a:t>So if there are no big firms, and highly mobile types of work what does that mean for current ideas of workforce skills development? The individual needs to become the focus of equal attention to the firm and the sector, and we need the tools and the message to engage them.</a:t>
            </a:r>
          </a:p>
          <a:p>
            <a:endParaRPr lang="en-GB" dirty="0"/>
          </a:p>
        </p:txBody>
      </p:sp>
      <p:sp>
        <p:nvSpPr>
          <p:cNvPr id="4" name="Slide Number Placeholder 3"/>
          <p:cNvSpPr>
            <a:spLocks noGrp="1"/>
          </p:cNvSpPr>
          <p:nvPr>
            <p:ph type="sldNum" sz="quarter" idx="10"/>
          </p:nvPr>
        </p:nvSpPr>
        <p:spPr/>
        <p:txBody>
          <a:bodyPr/>
          <a:lstStyle/>
          <a:p>
            <a:fld id="{1649F902-6C03-4674-8265-E8539C5AFC38}" type="slidenum">
              <a:rPr lang="en-GB" smtClean="0"/>
              <a:t>7</a:t>
            </a:fld>
            <a:endParaRPr lang="en-GB"/>
          </a:p>
        </p:txBody>
      </p:sp>
    </p:spTree>
    <p:extLst>
      <p:ext uri="{BB962C8B-B14F-4D97-AF65-F5344CB8AC3E}">
        <p14:creationId xmlns:p14="http://schemas.microsoft.com/office/powerpoint/2010/main" val="42173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950913"/>
            <a:ext cx="5538788" cy="3116262"/>
          </a:xfrm>
        </p:spPr>
      </p:sp>
      <p:sp>
        <p:nvSpPr>
          <p:cNvPr id="3" name="Notes Placeholder 2"/>
          <p:cNvSpPr>
            <a:spLocks noGrp="1"/>
          </p:cNvSpPr>
          <p:nvPr>
            <p:ph type="body" idx="1"/>
          </p:nvPr>
        </p:nvSpPr>
        <p:spPr>
          <a:xfrm>
            <a:off x="600075" y="4388224"/>
            <a:ext cx="5390304" cy="4436994"/>
          </a:xfrm>
        </p:spPr>
        <p:txBody>
          <a:bodyPr/>
          <a:lstStyle/>
          <a:p>
            <a:pPr marL="256626" indent="-256626" defTabSz="1368674">
              <a:buFont typeface="Arial" panose="020B0604020202020204" pitchFamily="34" charset="0"/>
              <a:buChar char="•"/>
              <a:defRPr/>
            </a:pPr>
            <a:r>
              <a:rPr lang="en-GB" sz="1800" dirty="0"/>
              <a:t>World Economic Forum looked into the roles of over 15 million workers across 20 different nations and found that AI’s macro-economic impact on the workforce will create more jobs (133 million) than it culls (75 million). The article goes on to quite rightly conclude that automation will transform rather than destroy the jobs market. The question is, how will you thrive in the next chapter of Industry 4.0?</a:t>
            </a:r>
          </a:p>
          <a:p>
            <a:endParaRPr lang="en-GB" dirty="0"/>
          </a:p>
        </p:txBody>
      </p:sp>
      <p:sp>
        <p:nvSpPr>
          <p:cNvPr id="4" name="Slide Number Placeholder 3"/>
          <p:cNvSpPr>
            <a:spLocks noGrp="1"/>
          </p:cNvSpPr>
          <p:nvPr>
            <p:ph type="sldNum" sz="quarter" idx="10"/>
          </p:nvPr>
        </p:nvSpPr>
        <p:spPr/>
        <p:txBody>
          <a:bodyPr/>
          <a:lstStyle/>
          <a:p>
            <a:fld id="{1649F902-6C03-4674-8265-E8539C5AFC38}" type="slidenum">
              <a:rPr lang="en-GB" smtClean="0"/>
              <a:t>8</a:t>
            </a:fld>
            <a:endParaRPr lang="en-GB"/>
          </a:p>
        </p:txBody>
      </p:sp>
    </p:spTree>
    <p:extLst>
      <p:ext uri="{BB962C8B-B14F-4D97-AF65-F5344CB8AC3E}">
        <p14:creationId xmlns:p14="http://schemas.microsoft.com/office/powerpoint/2010/main" val="253382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6463" y="606425"/>
            <a:ext cx="5157787" cy="2901950"/>
          </a:xfrm>
        </p:spPr>
      </p:sp>
      <p:sp>
        <p:nvSpPr>
          <p:cNvPr id="3" name="Notes Placeholder 2"/>
          <p:cNvSpPr>
            <a:spLocks noGrp="1"/>
          </p:cNvSpPr>
          <p:nvPr>
            <p:ph type="body" idx="1"/>
          </p:nvPr>
        </p:nvSpPr>
        <p:spPr>
          <a:xfrm>
            <a:off x="790204" y="4035886"/>
            <a:ext cx="5390304" cy="3690375"/>
          </a:xfrm>
        </p:spPr>
        <p:txBody>
          <a:bodyPr/>
          <a:lstStyle/>
          <a:p>
            <a:r>
              <a:rPr lang="en-GB" sz="1800" dirty="0"/>
              <a:t>A T-shaped employee, in the context of </a:t>
            </a:r>
            <a:r>
              <a:rPr lang="en-GB" sz="1800" u="sng" dirty="0">
                <a:hlinkClick r:id="rId3"/>
              </a:rPr>
              <a:t>human resources</a:t>
            </a:r>
            <a:r>
              <a:rPr lang="en-GB" sz="1800" dirty="0"/>
              <a:t>, is an individual who has deep knowledge and skills in a particular area of specialization, along with and the desire and ability to make connections across disciplines. The horizontal bar of the T symbolizes a breadth of general knowledge and </a:t>
            </a:r>
            <a:r>
              <a:rPr lang="en-GB" sz="1800" u="sng" dirty="0">
                <a:hlinkClick r:id="rId4"/>
              </a:rPr>
              <a:t>soft skills</a:t>
            </a:r>
            <a:r>
              <a:rPr lang="en-GB" sz="1800" dirty="0"/>
              <a:t>, while the vertical stem of the T symbolizes the depth of technical </a:t>
            </a:r>
            <a:r>
              <a:rPr lang="en-GB" sz="1800" u="sng" dirty="0">
                <a:hlinkClick r:id="rId5"/>
              </a:rPr>
              <a:t>hard skills</a:t>
            </a:r>
            <a:r>
              <a:rPr lang="en-GB" sz="1800" dirty="0"/>
              <a:t>. Essentially, a T-shaped individual is both a niche-topic specialist and a generalist with people skills</a:t>
            </a:r>
          </a:p>
          <a:p>
            <a:endParaRPr lang="en-US" dirty="0"/>
          </a:p>
        </p:txBody>
      </p:sp>
      <p:sp>
        <p:nvSpPr>
          <p:cNvPr id="4" name="Slide Number Placeholder 3"/>
          <p:cNvSpPr>
            <a:spLocks noGrp="1"/>
          </p:cNvSpPr>
          <p:nvPr>
            <p:ph type="sldNum" sz="quarter" idx="10"/>
          </p:nvPr>
        </p:nvSpPr>
        <p:spPr/>
        <p:txBody>
          <a:bodyPr/>
          <a:lstStyle/>
          <a:p>
            <a:fld id="{7D62B2F9-99BE-594A-BC85-64E7348D53C1}" type="slidenum">
              <a:rPr lang="en-US" smtClean="0"/>
              <a:t>9</a:t>
            </a:fld>
            <a:endParaRPr lang="en-US"/>
          </a:p>
        </p:txBody>
      </p:sp>
    </p:spTree>
    <p:extLst>
      <p:ext uri="{BB962C8B-B14F-4D97-AF65-F5344CB8AC3E}">
        <p14:creationId xmlns:p14="http://schemas.microsoft.com/office/powerpoint/2010/main" val="303521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86A-FF2F-4606-9A45-700A324E1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D24F91-80B9-4FBF-8907-4F7ECFB8FD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4BB368-5C30-4C48-B9F0-B3275804E547}"/>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5" name="Footer Placeholder 4">
            <a:extLst>
              <a:ext uri="{FF2B5EF4-FFF2-40B4-BE49-F238E27FC236}">
                <a16:creationId xmlns:a16="http://schemas.microsoft.com/office/drawing/2014/main" id="{8CAFCE52-FE9F-48ED-95B6-462C05B24A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F8C906-919C-49DF-8F86-DFC465A4FCA9}"/>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148239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4606-E804-4953-9443-8030258A9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BF21DB-E5B3-496A-8D7B-E3152419F8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C7D8C2-7A50-4466-91E2-0EA60E497959}"/>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5" name="Footer Placeholder 4">
            <a:extLst>
              <a:ext uri="{FF2B5EF4-FFF2-40B4-BE49-F238E27FC236}">
                <a16:creationId xmlns:a16="http://schemas.microsoft.com/office/drawing/2014/main" id="{53531D80-B668-41E4-B60B-5110DC8FD4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48D02E-2A4A-489F-9293-FBB5AB6B205A}"/>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14698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B0F00-7F8E-40C3-8CC5-C501139261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039F60-8BF3-4623-95BD-331498A605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AB9FB0-2323-45EC-B0C7-4BC7A5B2A009}"/>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5" name="Footer Placeholder 4">
            <a:extLst>
              <a:ext uri="{FF2B5EF4-FFF2-40B4-BE49-F238E27FC236}">
                <a16:creationId xmlns:a16="http://schemas.microsoft.com/office/drawing/2014/main" id="{E6D8252B-ACA0-480C-BB3A-CA870D0C9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6326A-2ECA-426C-8708-E7D0F42750F9}"/>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260459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1053-4CA7-4786-A639-DFA8D835E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813875-83CF-480B-AF36-2978A195B6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D593F-4455-468C-9A1D-36FBBFD6EE34}"/>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5" name="Footer Placeholder 4">
            <a:extLst>
              <a:ext uri="{FF2B5EF4-FFF2-40B4-BE49-F238E27FC236}">
                <a16:creationId xmlns:a16="http://schemas.microsoft.com/office/drawing/2014/main" id="{ECD21AB5-EA09-4F6B-8BDC-49FDB9920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596CA-439A-41C7-A054-0EDD7B884654}"/>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190621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6AC3-4426-400F-9968-715D3961E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426377-11FF-4F0E-AC37-0E78251F9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61423C-479C-41B1-B77B-2D0BE6629B2F}"/>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5" name="Footer Placeholder 4">
            <a:extLst>
              <a:ext uri="{FF2B5EF4-FFF2-40B4-BE49-F238E27FC236}">
                <a16:creationId xmlns:a16="http://schemas.microsoft.com/office/drawing/2014/main" id="{5FF348B2-A995-4A9D-8EAB-A4413A161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4CFF9C-B6F4-40D1-BAD8-0836406E73A7}"/>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2221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C490-4147-47CF-A75B-C4FE565AA5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9424AD-042A-486C-858B-ABC70358C9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0C0A9C-4A0B-4559-BFD5-B98D3CDB97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C1FC38-8293-4365-A7A1-03C8D120A4FD}"/>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6" name="Footer Placeholder 5">
            <a:extLst>
              <a:ext uri="{FF2B5EF4-FFF2-40B4-BE49-F238E27FC236}">
                <a16:creationId xmlns:a16="http://schemas.microsoft.com/office/drawing/2014/main" id="{0AD486B3-163F-48E2-AAD3-871FBDCBF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B0D290-98F3-4A30-987D-E9823EBC0E5F}"/>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146313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7AC9-E224-4926-9E12-33F5B56E07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BA1EE-BEBC-430F-830B-2A4CFD865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A192BE-A8EE-45EF-9831-5546145F5E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055B98-3D1F-41DA-93D8-5B7C98BA9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44D7AD-62B7-4E01-9E2C-AA3366A6FC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A2834-5AD3-4C23-9CFD-7BD819E0130E}"/>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8" name="Footer Placeholder 7">
            <a:extLst>
              <a:ext uri="{FF2B5EF4-FFF2-40B4-BE49-F238E27FC236}">
                <a16:creationId xmlns:a16="http://schemas.microsoft.com/office/drawing/2014/main" id="{CDB05B32-3B1B-4C85-9DB0-E94C67DB00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FD6B23-E270-4734-B7A8-D9750DB4B5D2}"/>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64284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6139-407E-4FD6-97F4-AE351D4BB2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9F8F66-8D1E-4F70-A959-1F1E1E2CE99D}"/>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4" name="Footer Placeholder 3">
            <a:extLst>
              <a:ext uri="{FF2B5EF4-FFF2-40B4-BE49-F238E27FC236}">
                <a16:creationId xmlns:a16="http://schemas.microsoft.com/office/drawing/2014/main" id="{EBBB218C-08E0-4D77-9849-40A1C5A499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CF5B37-3308-4E96-AFFE-1C4DB582D3DA}"/>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170491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D612C-DAA2-42EB-95F3-4471202DC1EE}"/>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3" name="Footer Placeholder 2">
            <a:extLst>
              <a:ext uri="{FF2B5EF4-FFF2-40B4-BE49-F238E27FC236}">
                <a16:creationId xmlns:a16="http://schemas.microsoft.com/office/drawing/2014/main" id="{A9733499-9F53-4C55-9D46-CB111466BE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B00D12-2830-4356-8A40-9D559184862C}"/>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293811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5E3E-6F36-4945-9028-A79E0A028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02FB20-494A-4740-B482-433225633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F3B00F-CFC4-44DC-8D57-C3B5D1EC0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9C0780-A1B2-47F1-9CAD-C79C2C74ABA3}"/>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6" name="Footer Placeholder 5">
            <a:extLst>
              <a:ext uri="{FF2B5EF4-FFF2-40B4-BE49-F238E27FC236}">
                <a16:creationId xmlns:a16="http://schemas.microsoft.com/office/drawing/2014/main" id="{28021F37-30E9-48FB-A655-424D21D93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7F8664-2C60-402C-8417-5E3C10B8A370}"/>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235276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E895-ACC4-407D-AF4C-DCCF1163F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CD8388-75A8-4961-8705-BE3C7786E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6B2375-9346-4264-8F82-538747949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C1CF89-C929-42DB-B1CA-60986B054197}"/>
              </a:ext>
            </a:extLst>
          </p:cNvPr>
          <p:cNvSpPr>
            <a:spLocks noGrp="1"/>
          </p:cNvSpPr>
          <p:nvPr>
            <p:ph type="dt" sz="half" idx="10"/>
          </p:nvPr>
        </p:nvSpPr>
        <p:spPr/>
        <p:txBody>
          <a:bodyPr/>
          <a:lstStyle/>
          <a:p>
            <a:fld id="{6FFD2C1D-41C4-479C-A0AC-16192C4613FB}" type="datetimeFigureOut">
              <a:rPr lang="en-GB" smtClean="0"/>
              <a:t>07/05/2019</a:t>
            </a:fld>
            <a:endParaRPr lang="en-GB"/>
          </a:p>
        </p:txBody>
      </p:sp>
      <p:sp>
        <p:nvSpPr>
          <p:cNvPr id="6" name="Footer Placeholder 5">
            <a:extLst>
              <a:ext uri="{FF2B5EF4-FFF2-40B4-BE49-F238E27FC236}">
                <a16:creationId xmlns:a16="http://schemas.microsoft.com/office/drawing/2014/main" id="{8503D629-E78A-4FFD-8A33-64A6D1B021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7524DF-07EB-40A1-814E-1217DAC956F8}"/>
              </a:ext>
            </a:extLst>
          </p:cNvPr>
          <p:cNvSpPr>
            <a:spLocks noGrp="1"/>
          </p:cNvSpPr>
          <p:nvPr>
            <p:ph type="sldNum" sz="quarter" idx="12"/>
          </p:nvPr>
        </p:nvSpPr>
        <p:spPr/>
        <p:txBody>
          <a:bodyPr/>
          <a:lstStyle/>
          <a:p>
            <a:fld id="{407D0C61-89B5-4F42-A70B-C7D06BA2EC94}" type="slidenum">
              <a:rPr lang="en-GB" smtClean="0"/>
              <a:t>‹#›</a:t>
            </a:fld>
            <a:endParaRPr lang="en-GB"/>
          </a:p>
        </p:txBody>
      </p:sp>
    </p:spTree>
    <p:extLst>
      <p:ext uri="{BB962C8B-B14F-4D97-AF65-F5344CB8AC3E}">
        <p14:creationId xmlns:p14="http://schemas.microsoft.com/office/powerpoint/2010/main" val="6228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CEDA2-C9F6-4C68-B045-4A9973B646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F6FAC9-30B5-4169-83BF-77B135948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3E7C60-A597-4921-959C-8818C730F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D2C1D-41C4-479C-A0AC-16192C4613FB}" type="datetimeFigureOut">
              <a:rPr lang="en-GB" smtClean="0"/>
              <a:t>07/05/2019</a:t>
            </a:fld>
            <a:endParaRPr lang="en-GB"/>
          </a:p>
        </p:txBody>
      </p:sp>
      <p:sp>
        <p:nvSpPr>
          <p:cNvPr id="5" name="Footer Placeholder 4">
            <a:extLst>
              <a:ext uri="{FF2B5EF4-FFF2-40B4-BE49-F238E27FC236}">
                <a16:creationId xmlns:a16="http://schemas.microsoft.com/office/drawing/2014/main" id="{C21A871D-3023-4020-B1FC-B17F5658C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9CAC20-87B4-4347-89B9-82DB744F4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D0C61-89B5-4F42-A70B-C7D06BA2EC94}" type="slidenum">
              <a:rPr lang="en-GB" smtClean="0"/>
              <a:t>‹#›</a:t>
            </a:fld>
            <a:endParaRPr lang="en-GB"/>
          </a:p>
        </p:txBody>
      </p:sp>
    </p:spTree>
    <p:extLst>
      <p:ext uri="{BB962C8B-B14F-4D97-AF65-F5344CB8AC3E}">
        <p14:creationId xmlns:p14="http://schemas.microsoft.com/office/powerpoint/2010/main" val="27584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A330FA-9BA7-D647-98FF-C9F3CD981FCB}"/>
              </a:ext>
            </a:extLst>
          </p:cNvPr>
          <p:cNvPicPr>
            <a:picLocks noChangeAspect="1"/>
          </p:cNvPicPr>
          <p:nvPr/>
        </p:nvPicPr>
        <p:blipFill rotWithShape="1">
          <a:blip r:embed="rId3">
            <a:extLst>
              <a:ext uri="{28A0092B-C50C-407E-A947-70E740481C1C}">
                <a14:useLocalDpi xmlns:a14="http://schemas.microsoft.com/office/drawing/2010/main" val="0"/>
              </a:ext>
            </a:extLst>
          </a:blip>
          <a:srcRect t="9991" r="638" b="15088"/>
          <a:stretch/>
        </p:blipFill>
        <p:spPr>
          <a:xfrm>
            <a:off x="-2" y="-43615"/>
            <a:ext cx="12192001" cy="6901615"/>
          </a:xfrm>
          <a:prstGeom prst="rect">
            <a:avLst/>
          </a:prstGeom>
        </p:spPr>
      </p:pic>
      <p:sp>
        <p:nvSpPr>
          <p:cNvPr id="7" name="Rectangle 6">
            <a:extLst>
              <a:ext uri="{FF2B5EF4-FFF2-40B4-BE49-F238E27FC236}">
                <a16:creationId xmlns:a16="http://schemas.microsoft.com/office/drawing/2014/main" id="{77063E4D-CE2E-8A48-A0F3-C7EBADDEE152}"/>
              </a:ext>
            </a:extLst>
          </p:cNvPr>
          <p:cNvSpPr/>
          <p:nvPr/>
        </p:nvSpPr>
        <p:spPr>
          <a:xfrm>
            <a:off x="-3" y="1476149"/>
            <a:ext cx="12192002" cy="6901615"/>
          </a:xfrm>
          <a:prstGeom prst="rect">
            <a:avLst/>
          </a:prstGeom>
          <a:gradFill>
            <a:gsLst>
              <a:gs pos="26000">
                <a:srgbClr val="3E4F6D"/>
              </a:gs>
              <a:gs pos="0">
                <a:srgbClr val="425371"/>
              </a:gs>
              <a:gs pos="100000">
                <a:srgbClr val="394B69">
                  <a:alpha val="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634C01CE-60B1-449C-8D90-018AE5596EC1}"/>
              </a:ext>
            </a:extLst>
          </p:cNvPr>
          <p:cNvSpPr txBox="1">
            <a:spLocks/>
          </p:cNvSpPr>
          <p:nvPr/>
        </p:nvSpPr>
        <p:spPr>
          <a:xfrm>
            <a:off x="672864" y="5191896"/>
            <a:ext cx="7536689" cy="67841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Century Gothic"/>
              </a:rPr>
              <a:t>The Changing World Of Work </a:t>
            </a:r>
            <a:r>
              <a:rPr lang="en-GB" dirty="0">
                <a:solidFill>
                  <a:schemeClr val="bg1"/>
                </a:solidFill>
                <a:latin typeface="Century Gothic"/>
              </a:rPr>
              <a:t> </a:t>
            </a:r>
            <a:endParaRPr lang="en-GB" dirty="0">
              <a:solidFill>
                <a:schemeClr val="bg1"/>
              </a:solidFill>
              <a:cs typeface="Calibri Light" panose="020F0302020204030204"/>
            </a:endParaRPr>
          </a:p>
        </p:txBody>
      </p:sp>
      <p:cxnSp>
        <p:nvCxnSpPr>
          <p:cNvPr id="9" name="Straight Connector 8">
            <a:extLst>
              <a:ext uri="{FF2B5EF4-FFF2-40B4-BE49-F238E27FC236}">
                <a16:creationId xmlns:a16="http://schemas.microsoft.com/office/drawing/2014/main" id="{0BD9A3CE-A7C9-4189-BF4C-73AC8AB6DAB9}"/>
              </a:ext>
            </a:extLst>
          </p:cNvPr>
          <p:cNvCxnSpPr>
            <a:cxnSpLocks/>
          </p:cNvCxnSpPr>
          <p:nvPr/>
        </p:nvCxnSpPr>
        <p:spPr>
          <a:xfrm>
            <a:off x="348343" y="4568457"/>
            <a:ext cx="11377432" cy="0"/>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8A8E0A-1397-4E7C-BF24-F0D1F3120208}"/>
              </a:ext>
            </a:extLst>
          </p:cNvPr>
          <p:cNvCxnSpPr>
            <a:cxnSpLocks/>
          </p:cNvCxnSpPr>
          <p:nvPr/>
        </p:nvCxnSpPr>
        <p:spPr>
          <a:xfrm>
            <a:off x="348343" y="6580440"/>
            <a:ext cx="11377432" cy="0"/>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D09559-E693-4DF4-8597-93C4F8032D90}"/>
              </a:ext>
            </a:extLst>
          </p:cNvPr>
          <p:cNvCxnSpPr>
            <a:cxnSpLocks/>
          </p:cNvCxnSpPr>
          <p:nvPr/>
        </p:nvCxnSpPr>
        <p:spPr>
          <a:xfrm flipV="1">
            <a:off x="8463319" y="4761616"/>
            <a:ext cx="0" cy="1638557"/>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978266-026E-44F2-968E-02C0757A29FA}"/>
              </a:ext>
            </a:extLst>
          </p:cNvPr>
          <p:cNvCxnSpPr>
            <a:cxnSpLocks/>
          </p:cNvCxnSpPr>
          <p:nvPr/>
        </p:nvCxnSpPr>
        <p:spPr>
          <a:xfrm flipH="1">
            <a:off x="8609154" y="5465044"/>
            <a:ext cx="3092469" cy="0"/>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68D07A5-8CFD-4398-8062-BF495685C0C9}"/>
              </a:ext>
            </a:extLst>
          </p:cNvPr>
          <p:cNvSpPr txBox="1"/>
          <p:nvPr/>
        </p:nvSpPr>
        <p:spPr>
          <a:xfrm>
            <a:off x="8772525" y="4933950"/>
            <a:ext cx="2647950"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David Coyne </a:t>
            </a:r>
          </a:p>
        </p:txBody>
      </p:sp>
      <p:sp>
        <p:nvSpPr>
          <p:cNvPr id="16" name="TextBox 15">
            <a:extLst>
              <a:ext uri="{FF2B5EF4-FFF2-40B4-BE49-F238E27FC236}">
                <a16:creationId xmlns:a16="http://schemas.microsoft.com/office/drawing/2014/main" id="{32D01943-C7A8-47B1-A1FC-97E81F1ED138}"/>
              </a:ext>
            </a:extLst>
          </p:cNvPr>
          <p:cNvSpPr txBox="1"/>
          <p:nvPr/>
        </p:nvSpPr>
        <p:spPr>
          <a:xfrm>
            <a:off x="8772525" y="5732233"/>
            <a:ext cx="2929098" cy="369332"/>
          </a:xfrm>
          <a:prstGeom prst="rect">
            <a:avLst/>
          </a:prstGeom>
          <a:noFill/>
        </p:spPr>
        <p:txBody>
          <a:bodyPr wrap="square" rtlCol="0">
            <a:spAutoFit/>
          </a:bodyPr>
          <a:lstStyle>
            <a:defPPr>
              <a:defRPr lang="en-US"/>
            </a:defPPr>
            <a:lvl1pPr>
              <a:defRPr b="1">
                <a:solidFill>
                  <a:schemeClr val="bg1"/>
                </a:solidFill>
                <a:latin typeface="Century Gothic" panose="020B0502020202020204" pitchFamily="34" charset="0"/>
              </a:defRPr>
            </a:lvl1pPr>
          </a:lstStyle>
          <a:p>
            <a:r>
              <a:rPr lang="en-GB" dirty="0"/>
              <a:t>Thursday 9</a:t>
            </a:r>
            <a:r>
              <a:rPr lang="en-GB" baseline="30000" dirty="0"/>
              <a:t>th</a:t>
            </a:r>
            <a:r>
              <a:rPr lang="en-GB" dirty="0"/>
              <a:t> May 2019 </a:t>
            </a:r>
          </a:p>
        </p:txBody>
      </p:sp>
      <p:pic>
        <p:nvPicPr>
          <p:cNvPr id="17" name="Picture 3" descr="d:\Users\cohenj\Desktop\Brand elements\Asset 2.png">
            <a:extLst>
              <a:ext uri="{FF2B5EF4-FFF2-40B4-BE49-F238E27FC236}">
                <a16:creationId xmlns:a16="http://schemas.microsoft.com/office/drawing/2014/main" id="{EE0D2F98-0A11-4270-9EB6-AC202CAA94EA}"/>
              </a:ext>
            </a:extLst>
          </p:cNvPr>
          <p:cNvPicPr>
            <a:picLocks noChangeAspect="1" noChangeArrowheads="1"/>
          </p:cNvPicPr>
          <p:nvPr/>
        </p:nvPicPr>
        <p:blipFill>
          <a:blip r:embed="rId4" cstate="print"/>
          <a:srcRect/>
          <a:stretch>
            <a:fillRect/>
          </a:stretch>
        </p:blipFill>
        <p:spPr bwMode="auto">
          <a:xfrm>
            <a:off x="348343" y="429100"/>
            <a:ext cx="1373731" cy="1376784"/>
          </a:xfrm>
          <a:prstGeom prst="rect">
            <a:avLst/>
          </a:prstGeom>
          <a:noFill/>
        </p:spPr>
      </p:pic>
    </p:spTree>
    <p:extLst>
      <p:ext uri="{BB962C8B-B14F-4D97-AF65-F5344CB8AC3E}">
        <p14:creationId xmlns:p14="http://schemas.microsoft.com/office/powerpoint/2010/main" val="114981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334517-418A-3141-8E10-C3227EB13BE4}"/>
              </a:ext>
            </a:extLst>
          </p:cNvPr>
          <p:cNvSpPr/>
          <p:nvPr/>
        </p:nvSpPr>
        <p:spPr>
          <a:xfrm>
            <a:off x="0" y="0"/>
            <a:ext cx="12192000" cy="6858000"/>
          </a:xfrm>
          <a:prstGeom prst="rect">
            <a:avLst/>
          </a:prstGeom>
          <a:solidFill>
            <a:srgbClr val="4253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95F4BC9-2BC8-9143-A31C-78493D30B9B8}"/>
              </a:ext>
            </a:extLst>
          </p:cNvPr>
          <p:cNvSpPr/>
          <p:nvPr/>
        </p:nvSpPr>
        <p:spPr>
          <a:xfrm>
            <a:off x="4040085" y="0"/>
            <a:ext cx="8151915" cy="6858000"/>
          </a:xfrm>
          <a:prstGeom prst="rect">
            <a:avLst/>
          </a:prstGeom>
          <a:solidFill>
            <a:srgbClr val="08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3A4E"/>
              </a:solidFill>
            </a:endParaRPr>
          </a:p>
        </p:txBody>
      </p:sp>
      <p:sp>
        <p:nvSpPr>
          <p:cNvPr id="17" name="Text Placeholder 1">
            <a:extLst>
              <a:ext uri="{FF2B5EF4-FFF2-40B4-BE49-F238E27FC236}">
                <a16:creationId xmlns:a16="http://schemas.microsoft.com/office/drawing/2014/main" id="{1978F34F-505C-1E4D-A87B-FEB7F9A6AFC2}"/>
              </a:ext>
            </a:extLst>
          </p:cNvPr>
          <p:cNvSpPr txBox="1">
            <a:spLocks/>
          </p:cNvSpPr>
          <p:nvPr/>
        </p:nvSpPr>
        <p:spPr>
          <a:xfrm>
            <a:off x="403158" y="1858042"/>
            <a:ext cx="3268297" cy="3141915"/>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lnSpc>
                <a:spcPts val="4400"/>
              </a:lnSpc>
              <a:spcBef>
                <a:spcPts val="0"/>
              </a:spcBef>
              <a:spcAft>
                <a:spcPts val="0"/>
              </a:spcAft>
              <a:buClrTx/>
              <a:buSzTx/>
              <a:buFont typeface="Arial" pitchFamily="34" charset="0"/>
              <a:buNone/>
              <a:tabLst/>
              <a:defRPr/>
            </a:pPr>
            <a:r>
              <a:rPr kumimoji="0" lang="en-GB" sz="3500" b="0" i="0" u="none" strike="noStrike" kern="1200" cap="none" spc="0" normalizeH="0" baseline="0" noProof="0" dirty="0">
                <a:ln>
                  <a:noFill/>
                </a:ln>
                <a:solidFill>
                  <a:sysClr val="window" lastClr="FFFFFF"/>
                </a:solidFill>
                <a:effectLst/>
                <a:uLnTx/>
                <a:uFillTx/>
                <a:latin typeface="Century Gothic" pitchFamily="34" charset="0"/>
                <a:ea typeface="+mn-ea"/>
                <a:cs typeface="+mn-cs"/>
              </a:rPr>
              <a:t>What does the</a:t>
            </a:r>
            <a:r>
              <a:rPr kumimoji="0" lang="en-GB" sz="3500" b="1" i="0" u="none" strike="noStrike" kern="1200" cap="none" spc="0" normalizeH="0" baseline="0" noProof="0" dirty="0">
                <a:ln>
                  <a:noFill/>
                </a:ln>
                <a:solidFill>
                  <a:sysClr val="window" lastClr="FFFFFF"/>
                </a:solidFill>
                <a:effectLst/>
                <a:uLnTx/>
                <a:uFillTx/>
                <a:latin typeface="Century Gothic" pitchFamily="34" charset="0"/>
                <a:ea typeface="+mn-ea"/>
                <a:cs typeface="+mn-cs"/>
              </a:rPr>
              <a:t> </a:t>
            </a:r>
          </a:p>
          <a:p>
            <a:pPr marL="0" marR="0" lvl="0" indent="-342900" algn="l" defTabSz="914400" rtl="0" eaLnBrk="1" fontAlgn="auto" latinLnBrk="0" hangingPunct="1">
              <a:lnSpc>
                <a:spcPts val="4400"/>
              </a:lnSpc>
              <a:spcBef>
                <a:spcPts val="0"/>
              </a:spcBef>
              <a:spcAft>
                <a:spcPts val="0"/>
              </a:spcAft>
              <a:buClrTx/>
              <a:buSzTx/>
              <a:buFont typeface="Arial" pitchFamily="34" charset="0"/>
              <a:buNone/>
              <a:tabLst/>
              <a:defRPr/>
            </a:pPr>
            <a:r>
              <a:rPr kumimoji="0" lang="en-GB" sz="4400" i="0" u="none" strike="noStrike" kern="1200" cap="none" spc="0" normalizeH="0" baseline="0" noProof="0" dirty="0">
                <a:ln>
                  <a:noFill/>
                </a:ln>
                <a:solidFill>
                  <a:sysClr val="window" lastClr="FFFFFF"/>
                </a:solidFill>
                <a:effectLst/>
                <a:uLnTx/>
                <a:uFillTx/>
                <a:latin typeface="Century Gothic" pitchFamily="34" charset="0"/>
                <a:ea typeface="+mn-ea"/>
                <a:cs typeface="+mn-cs"/>
              </a:rPr>
              <a:t>T-shaped</a:t>
            </a:r>
            <a:r>
              <a:rPr kumimoji="0" lang="en-GB" sz="4400" b="1" i="0" u="none" strike="noStrike" kern="1200" cap="none" spc="0" normalizeH="0" baseline="0" noProof="0" dirty="0">
                <a:ln>
                  <a:noFill/>
                </a:ln>
                <a:solidFill>
                  <a:sysClr val="window" lastClr="FFFFFF"/>
                </a:solidFill>
                <a:effectLst/>
                <a:uLnTx/>
                <a:uFillTx/>
                <a:latin typeface="Century Gothic" pitchFamily="34" charset="0"/>
                <a:ea typeface="+mn-ea"/>
                <a:cs typeface="+mn-cs"/>
              </a:rPr>
              <a:t> </a:t>
            </a:r>
            <a:r>
              <a:rPr lang="en-GB" sz="4400" dirty="0">
                <a:solidFill>
                  <a:sysClr val="window" lastClr="FFFFFF"/>
                </a:solidFill>
              </a:rPr>
              <a:t>Worker</a:t>
            </a:r>
            <a:r>
              <a:rPr kumimoji="0" lang="en-GB" sz="4400" b="1" i="0" u="none" strike="noStrike" kern="1200" cap="none" spc="0" normalizeH="0" baseline="0" noProof="0" dirty="0">
                <a:ln>
                  <a:noFill/>
                </a:ln>
                <a:solidFill>
                  <a:sysClr val="window" lastClr="FFFFFF"/>
                </a:solidFill>
                <a:effectLst/>
                <a:uLnTx/>
                <a:uFillTx/>
                <a:latin typeface="Century Gothic" pitchFamily="34" charset="0"/>
                <a:ea typeface="+mn-ea"/>
                <a:cs typeface="+mn-cs"/>
              </a:rPr>
              <a:t> </a:t>
            </a:r>
            <a:r>
              <a:rPr kumimoji="0" lang="en-GB" sz="3500" b="0" i="0" u="none" strike="noStrike" kern="1200" cap="none" spc="0" normalizeH="0" baseline="0" noProof="0" dirty="0">
                <a:ln>
                  <a:noFill/>
                </a:ln>
                <a:solidFill>
                  <a:sysClr val="window" lastClr="FFFFFF"/>
                </a:solidFill>
                <a:effectLst/>
                <a:uLnTx/>
                <a:uFillTx/>
                <a:latin typeface="Century Gothic" pitchFamily="34" charset="0"/>
                <a:ea typeface="+mn-ea"/>
                <a:cs typeface="+mn-cs"/>
              </a:rPr>
              <a:t>of the future look like?</a:t>
            </a:r>
          </a:p>
        </p:txBody>
      </p:sp>
      <p:grpSp>
        <p:nvGrpSpPr>
          <p:cNvPr id="29" name="Group 28">
            <a:extLst>
              <a:ext uri="{FF2B5EF4-FFF2-40B4-BE49-F238E27FC236}">
                <a16:creationId xmlns:a16="http://schemas.microsoft.com/office/drawing/2014/main" id="{5D62A171-65FE-2D4B-B9A7-F8A74F4CF563}"/>
              </a:ext>
            </a:extLst>
          </p:cNvPr>
          <p:cNvGrpSpPr/>
          <p:nvPr/>
        </p:nvGrpSpPr>
        <p:grpSpPr>
          <a:xfrm>
            <a:off x="4432957" y="1168400"/>
            <a:ext cx="7366169" cy="1294145"/>
            <a:chOff x="4432957" y="1296722"/>
            <a:chExt cx="7366169" cy="1165823"/>
          </a:xfrm>
        </p:grpSpPr>
        <p:sp>
          <p:nvSpPr>
            <p:cNvPr id="18" name="Rectangle 17">
              <a:extLst>
                <a:ext uri="{FF2B5EF4-FFF2-40B4-BE49-F238E27FC236}">
                  <a16:creationId xmlns:a16="http://schemas.microsoft.com/office/drawing/2014/main" id="{508277A8-0652-854B-A826-B45065561247}"/>
                </a:ext>
              </a:extLst>
            </p:cNvPr>
            <p:cNvSpPr/>
            <p:nvPr/>
          </p:nvSpPr>
          <p:spPr>
            <a:xfrm>
              <a:off x="4487183" y="1296722"/>
              <a:ext cx="7311943" cy="90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C7C33E-F22B-A647-B351-DDB021A04F40}"/>
                </a:ext>
              </a:extLst>
            </p:cNvPr>
            <p:cNvSpPr/>
            <p:nvPr/>
          </p:nvSpPr>
          <p:spPr>
            <a:xfrm>
              <a:off x="4487183" y="1296946"/>
              <a:ext cx="1009272" cy="900000"/>
            </a:xfrm>
            <a:prstGeom prst="rect">
              <a:avLst/>
            </a:prstGeom>
            <a:solidFill>
              <a:srgbClr val="41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1" name="Rectangle 20">
              <a:extLst>
                <a:ext uri="{FF2B5EF4-FFF2-40B4-BE49-F238E27FC236}">
                  <a16:creationId xmlns:a16="http://schemas.microsoft.com/office/drawing/2014/main" id="{FB6AE0AD-356D-6A43-A992-AE7DF656952A}"/>
                </a:ext>
              </a:extLst>
            </p:cNvPr>
            <p:cNvSpPr/>
            <p:nvPr/>
          </p:nvSpPr>
          <p:spPr>
            <a:xfrm>
              <a:off x="5536223" y="1296834"/>
              <a:ext cx="1009272" cy="900000"/>
            </a:xfrm>
            <a:prstGeom prst="rect">
              <a:avLst/>
            </a:prstGeom>
            <a:solidFill>
              <a:srgbClr val="41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2" name="Rectangle 21">
              <a:extLst>
                <a:ext uri="{FF2B5EF4-FFF2-40B4-BE49-F238E27FC236}">
                  <a16:creationId xmlns:a16="http://schemas.microsoft.com/office/drawing/2014/main" id="{7A343967-5FBF-F746-A36C-F52FA5D6F1DA}"/>
                </a:ext>
              </a:extLst>
            </p:cNvPr>
            <p:cNvSpPr/>
            <p:nvPr/>
          </p:nvSpPr>
          <p:spPr>
            <a:xfrm>
              <a:off x="6585262" y="1296834"/>
              <a:ext cx="1009272" cy="900000"/>
            </a:xfrm>
            <a:prstGeom prst="rect">
              <a:avLst/>
            </a:prstGeom>
            <a:solidFill>
              <a:srgbClr val="41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4" name="Rectangle 23">
              <a:extLst>
                <a:ext uri="{FF2B5EF4-FFF2-40B4-BE49-F238E27FC236}">
                  <a16:creationId xmlns:a16="http://schemas.microsoft.com/office/drawing/2014/main" id="{728204D7-0C8C-A344-81C1-F10D36F32145}"/>
                </a:ext>
              </a:extLst>
            </p:cNvPr>
            <p:cNvSpPr/>
            <p:nvPr/>
          </p:nvSpPr>
          <p:spPr>
            <a:xfrm>
              <a:off x="8683342" y="1296834"/>
              <a:ext cx="1009272" cy="900000"/>
            </a:xfrm>
            <a:prstGeom prst="rect">
              <a:avLst/>
            </a:prstGeom>
            <a:solidFill>
              <a:srgbClr val="41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5" name="Rectangle 24">
              <a:extLst>
                <a:ext uri="{FF2B5EF4-FFF2-40B4-BE49-F238E27FC236}">
                  <a16:creationId xmlns:a16="http://schemas.microsoft.com/office/drawing/2014/main" id="{1C2CA144-68B1-7F44-9283-21D3C78E1D44}"/>
                </a:ext>
              </a:extLst>
            </p:cNvPr>
            <p:cNvSpPr/>
            <p:nvPr/>
          </p:nvSpPr>
          <p:spPr>
            <a:xfrm>
              <a:off x="9732382" y="1296722"/>
              <a:ext cx="1009272" cy="900000"/>
            </a:xfrm>
            <a:prstGeom prst="rect">
              <a:avLst/>
            </a:prstGeom>
            <a:solidFill>
              <a:srgbClr val="41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6" name="Rectangle 25">
              <a:extLst>
                <a:ext uri="{FF2B5EF4-FFF2-40B4-BE49-F238E27FC236}">
                  <a16:creationId xmlns:a16="http://schemas.microsoft.com/office/drawing/2014/main" id="{D7C0484C-6B83-A349-9FC9-AB9E31517140}"/>
                </a:ext>
              </a:extLst>
            </p:cNvPr>
            <p:cNvSpPr/>
            <p:nvPr/>
          </p:nvSpPr>
          <p:spPr>
            <a:xfrm>
              <a:off x="10789854" y="1296722"/>
              <a:ext cx="1009272" cy="900000"/>
            </a:xfrm>
            <a:prstGeom prst="rect">
              <a:avLst/>
            </a:prstGeom>
            <a:solidFill>
              <a:srgbClr val="41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7" name="Text Placeholder 1">
              <a:extLst>
                <a:ext uri="{FF2B5EF4-FFF2-40B4-BE49-F238E27FC236}">
                  <a16:creationId xmlns:a16="http://schemas.microsoft.com/office/drawing/2014/main" id="{F818AB37-DCB6-2143-A2C6-0FF546CD2685}"/>
                </a:ext>
              </a:extLst>
            </p:cNvPr>
            <p:cNvSpPr txBox="1">
              <a:spLocks/>
            </p:cNvSpPr>
            <p:nvPr/>
          </p:nvSpPr>
          <p:spPr>
            <a:xfrm>
              <a:off x="4432957" y="1439333"/>
              <a:ext cx="1157492" cy="1023212"/>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General tech </a:t>
              </a:r>
            </a:p>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understanding</a:t>
              </a:r>
            </a:p>
          </p:txBody>
        </p:sp>
      </p:grpSp>
      <p:sp>
        <p:nvSpPr>
          <p:cNvPr id="23" name="Rectangle 22">
            <a:extLst>
              <a:ext uri="{FF2B5EF4-FFF2-40B4-BE49-F238E27FC236}">
                <a16:creationId xmlns:a16="http://schemas.microsoft.com/office/drawing/2014/main" id="{B985AAB8-CD53-7547-836A-F2EF0275101B}"/>
              </a:ext>
            </a:extLst>
          </p:cNvPr>
          <p:cNvSpPr/>
          <p:nvPr/>
        </p:nvSpPr>
        <p:spPr>
          <a:xfrm>
            <a:off x="7628792" y="1168400"/>
            <a:ext cx="1018800" cy="5200384"/>
          </a:xfrm>
          <a:prstGeom prst="rect">
            <a:avLst/>
          </a:prstGeom>
          <a:solidFill>
            <a:srgbClr val="41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30" name="Text Placeholder 1">
            <a:extLst>
              <a:ext uri="{FF2B5EF4-FFF2-40B4-BE49-F238E27FC236}">
                <a16:creationId xmlns:a16="http://schemas.microsoft.com/office/drawing/2014/main" id="{D73BDF92-AEFA-3B42-8C63-715DD38B787D}"/>
              </a:ext>
            </a:extLst>
          </p:cNvPr>
          <p:cNvSpPr txBox="1">
            <a:spLocks/>
          </p:cNvSpPr>
          <p:nvPr/>
        </p:nvSpPr>
        <p:spPr>
          <a:xfrm>
            <a:off x="5462113" y="1326708"/>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Appreciation of code</a:t>
            </a:r>
            <a:r>
              <a:rPr lang="en-GB" sz="900">
                <a:solidFill>
                  <a:sysClr val="window" lastClr="FFFFFF"/>
                </a:solidFill>
              </a:rPr>
              <a:t> &amp; </a:t>
            </a: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development</a:t>
            </a:r>
          </a:p>
        </p:txBody>
      </p:sp>
      <p:sp>
        <p:nvSpPr>
          <p:cNvPr id="31" name="Text Placeholder 1">
            <a:extLst>
              <a:ext uri="{FF2B5EF4-FFF2-40B4-BE49-F238E27FC236}">
                <a16:creationId xmlns:a16="http://schemas.microsoft.com/office/drawing/2014/main" id="{8A2B960D-603E-D044-AF3E-C3CB33ED77E8}"/>
              </a:ext>
            </a:extLst>
          </p:cNvPr>
          <p:cNvSpPr txBox="1">
            <a:spLocks/>
          </p:cNvSpPr>
          <p:nvPr/>
        </p:nvSpPr>
        <p:spPr>
          <a:xfrm>
            <a:off x="6521817" y="1326708"/>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Visual design insight</a:t>
            </a:r>
          </a:p>
        </p:txBody>
      </p:sp>
      <p:sp>
        <p:nvSpPr>
          <p:cNvPr id="32" name="Text Placeholder 1">
            <a:extLst>
              <a:ext uri="{FF2B5EF4-FFF2-40B4-BE49-F238E27FC236}">
                <a16:creationId xmlns:a16="http://schemas.microsoft.com/office/drawing/2014/main" id="{61B5B040-36E3-9E4C-A49C-2C1A378D8815}"/>
              </a:ext>
            </a:extLst>
          </p:cNvPr>
          <p:cNvSpPr txBox="1">
            <a:spLocks/>
          </p:cNvSpPr>
          <p:nvPr/>
        </p:nvSpPr>
        <p:spPr>
          <a:xfrm>
            <a:off x="7569270" y="1326708"/>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Industry knowledge </a:t>
            </a:r>
          </a:p>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and skills</a:t>
            </a:r>
          </a:p>
        </p:txBody>
      </p:sp>
      <p:sp>
        <p:nvSpPr>
          <p:cNvPr id="33" name="Text Placeholder 1">
            <a:extLst>
              <a:ext uri="{FF2B5EF4-FFF2-40B4-BE49-F238E27FC236}">
                <a16:creationId xmlns:a16="http://schemas.microsoft.com/office/drawing/2014/main" id="{A119FDD4-449C-0341-B975-2947C6436953}"/>
              </a:ext>
            </a:extLst>
          </p:cNvPr>
          <p:cNvSpPr txBox="1">
            <a:spLocks/>
          </p:cNvSpPr>
          <p:nvPr/>
        </p:nvSpPr>
        <p:spPr>
          <a:xfrm>
            <a:off x="8609229" y="1326708"/>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Data science competency</a:t>
            </a:r>
          </a:p>
        </p:txBody>
      </p:sp>
      <p:sp>
        <p:nvSpPr>
          <p:cNvPr id="34" name="Text Placeholder 1">
            <a:extLst>
              <a:ext uri="{FF2B5EF4-FFF2-40B4-BE49-F238E27FC236}">
                <a16:creationId xmlns:a16="http://schemas.microsoft.com/office/drawing/2014/main" id="{B345BF36-DA77-8441-9B8E-A14D1949B05D}"/>
              </a:ext>
            </a:extLst>
          </p:cNvPr>
          <p:cNvSpPr txBox="1">
            <a:spLocks/>
          </p:cNvSpPr>
          <p:nvPr/>
        </p:nvSpPr>
        <p:spPr>
          <a:xfrm>
            <a:off x="9656682" y="1326708"/>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Project management</a:t>
            </a:r>
          </a:p>
        </p:txBody>
      </p:sp>
      <p:sp>
        <p:nvSpPr>
          <p:cNvPr id="35" name="Text Placeholder 1">
            <a:extLst>
              <a:ext uri="{FF2B5EF4-FFF2-40B4-BE49-F238E27FC236}">
                <a16:creationId xmlns:a16="http://schemas.microsoft.com/office/drawing/2014/main" id="{B48A41C7-2DE1-A94B-923D-312522C9DE32}"/>
              </a:ext>
            </a:extLst>
          </p:cNvPr>
          <p:cNvSpPr txBox="1">
            <a:spLocks/>
          </p:cNvSpPr>
          <p:nvPr/>
        </p:nvSpPr>
        <p:spPr>
          <a:xfrm>
            <a:off x="10721773" y="1306830"/>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Effective communication to stakeholders</a:t>
            </a:r>
          </a:p>
        </p:txBody>
      </p:sp>
      <p:sp>
        <p:nvSpPr>
          <p:cNvPr id="36" name="Text Placeholder 1">
            <a:extLst>
              <a:ext uri="{FF2B5EF4-FFF2-40B4-BE49-F238E27FC236}">
                <a16:creationId xmlns:a16="http://schemas.microsoft.com/office/drawing/2014/main" id="{57D5C639-D86F-644B-BC38-368639DDB7D4}"/>
              </a:ext>
            </a:extLst>
          </p:cNvPr>
          <p:cNvSpPr txBox="1">
            <a:spLocks/>
          </p:cNvSpPr>
          <p:nvPr/>
        </p:nvSpPr>
        <p:spPr>
          <a:xfrm>
            <a:off x="7569270" y="2661559"/>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a:ln>
                  <a:noFill/>
                </a:ln>
                <a:solidFill>
                  <a:sysClr val="window" lastClr="FFFFFF"/>
                </a:solidFill>
                <a:effectLst/>
                <a:uLnTx/>
                <a:uFillTx/>
                <a:latin typeface="Century Gothic" pitchFamily="34" charset="0"/>
                <a:ea typeface="+mn-ea"/>
                <a:cs typeface="+mn-cs"/>
              </a:rPr>
              <a:t>Entrepreneurial &amp; intrapreneurial skills and drive</a:t>
            </a:r>
          </a:p>
        </p:txBody>
      </p:sp>
      <p:sp>
        <p:nvSpPr>
          <p:cNvPr id="37" name="Text Placeholder 1">
            <a:extLst>
              <a:ext uri="{FF2B5EF4-FFF2-40B4-BE49-F238E27FC236}">
                <a16:creationId xmlns:a16="http://schemas.microsoft.com/office/drawing/2014/main" id="{723E4830-EAAC-0A4F-96A0-8926B79146D0}"/>
              </a:ext>
            </a:extLst>
          </p:cNvPr>
          <p:cNvSpPr txBox="1">
            <a:spLocks/>
          </p:cNvSpPr>
          <p:nvPr/>
        </p:nvSpPr>
        <p:spPr>
          <a:xfrm>
            <a:off x="7568888" y="3996410"/>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dirty="0">
                <a:ln>
                  <a:noFill/>
                </a:ln>
                <a:solidFill>
                  <a:sysClr val="window" lastClr="FFFFFF"/>
                </a:solidFill>
                <a:effectLst/>
                <a:uLnTx/>
                <a:uFillTx/>
                <a:latin typeface="Century Gothic" pitchFamily="34" charset="0"/>
                <a:ea typeface="+mn-ea"/>
                <a:cs typeface="+mn-cs"/>
              </a:rPr>
              <a:t>Develop deep knowledge/skills in one area</a:t>
            </a:r>
          </a:p>
        </p:txBody>
      </p:sp>
      <p:sp>
        <p:nvSpPr>
          <p:cNvPr id="38" name="Text Placeholder 1">
            <a:extLst>
              <a:ext uri="{FF2B5EF4-FFF2-40B4-BE49-F238E27FC236}">
                <a16:creationId xmlns:a16="http://schemas.microsoft.com/office/drawing/2014/main" id="{BA872001-0226-6A4E-94E7-F58A3C35863C}"/>
              </a:ext>
            </a:extLst>
          </p:cNvPr>
          <p:cNvSpPr txBox="1">
            <a:spLocks/>
          </p:cNvSpPr>
          <p:nvPr/>
        </p:nvSpPr>
        <p:spPr>
          <a:xfrm>
            <a:off x="7568888" y="5348160"/>
            <a:ext cx="1157492" cy="1135837"/>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defTabSz="914400" rtl="0" eaLnBrk="1" fontAlgn="auto" latinLnBrk="0" hangingPunct="1">
              <a:spcBef>
                <a:spcPts val="0"/>
              </a:spcBef>
              <a:spcAft>
                <a:spcPts val="0"/>
              </a:spcAft>
              <a:buClrTx/>
              <a:buSzTx/>
              <a:buFont typeface="Arial" pitchFamily="34" charset="0"/>
              <a:buNone/>
              <a:tabLst/>
              <a:defRPr/>
            </a:pPr>
            <a:r>
              <a:rPr kumimoji="0" lang="en-GB" sz="900" i="0" u="none" strike="noStrike" kern="1200" cap="none" spc="0" normalizeH="0" baseline="0" noProof="0" dirty="0">
                <a:ln>
                  <a:noFill/>
                </a:ln>
                <a:solidFill>
                  <a:sysClr val="window" lastClr="FFFFFF"/>
                </a:solidFill>
                <a:effectLst/>
                <a:uLnTx/>
                <a:uFillTx/>
                <a:latin typeface="Century Gothic" pitchFamily="34" charset="0"/>
                <a:ea typeface="+mn-ea"/>
                <a:cs typeface="+mn-cs"/>
              </a:rPr>
              <a:t>Actively seek opportunities to develop skills in new areas in &amp; around the core discipline</a:t>
            </a:r>
          </a:p>
        </p:txBody>
      </p:sp>
      <p:pic>
        <p:nvPicPr>
          <p:cNvPr id="3" name="Picture 2">
            <a:extLst>
              <a:ext uri="{FF2B5EF4-FFF2-40B4-BE49-F238E27FC236}">
                <a16:creationId xmlns:a16="http://schemas.microsoft.com/office/drawing/2014/main" id="{40712F04-23E1-BE4E-AD5C-E8EA7436F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848" y="3808115"/>
            <a:ext cx="410388" cy="410388"/>
          </a:xfrm>
          <a:prstGeom prst="rect">
            <a:avLst/>
          </a:prstGeom>
        </p:spPr>
      </p:pic>
      <p:pic>
        <p:nvPicPr>
          <p:cNvPr id="5" name="Picture 4">
            <a:extLst>
              <a:ext uri="{FF2B5EF4-FFF2-40B4-BE49-F238E27FC236}">
                <a16:creationId xmlns:a16="http://schemas.microsoft.com/office/drawing/2014/main" id="{1E5EF1E3-F9DE-8149-97FE-300348DC4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269" y="1270020"/>
            <a:ext cx="397911" cy="397911"/>
          </a:xfrm>
          <a:prstGeom prst="rect">
            <a:avLst/>
          </a:prstGeom>
        </p:spPr>
      </p:pic>
      <p:pic>
        <p:nvPicPr>
          <p:cNvPr id="7" name="Picture 6">
            <a:extLst>
              <a:ext uri="{FF2B5EF4-FFF2-40B4-BE49-F238E27FC236}">
                <a16:creationId xmlns:a16="http://schemas.microsoft.com/office/drawing/2014/main" id="{6B7331C1-F334-F643-B7EB-7B0A5FD75C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9177" y="1230237"/>
            <a:ext cx="409111" cy="409111"/>
          </a:xfrm>
          <a:prstGeom prst="rect">
            <a:avLst/>
          </a:prstGeom>
        </p:spPr>
      </p:pic>
      <p:pic>
        <p:nvPicPr>
          <p:cNvPr id="9" name="Picture 8">
            <a:extLst>
              <a:ext uri="{FF2B5EF4-FFF2-40B4-BE49-F238E27FC236}">
                <a16:creationId xmlns:a16="http://schemas.microsoft.com/office/drawing/2014/main" id="{856C50F6-8F46-D446-BAAE-9DC127941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5523" y="1270020"/>
            <a:ext cx="400315" cy="400315"/>
          </a:xfrm>
          <a:prstGeom prst="rect">
            <a:avLst/>
          </a:prstGeom>
        </p:spPr>
      </p:pic>
      <p:pic>
        <p:nvPicPr>
          <p:cNvPr id="11" name="Picture 10">
            <a:extLst>
              <a:ext uri="{FF2B5EF4-FFF2-40B4-BE49-F238E27FC236}">
                <a16:creationId xmlns:a16="http://schemas.microsoft.com/office/drawing/2014/main" id="{4505CEB8-E19E-4340-BC26-359340C327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0848" y="5121997"/>
            <a:ext cx="418527" cy="418527"/>
          </a:xfrm>
          <a:prstGeom prst="rect">
            <a:avLst/>
          </a:prstGeom>
        </p:spPr>
      </p:pic>
      <p:pic>
        <p:nvPicPr>
          <p:cNvPr id="13" name="Picture 12">
            <a:extLst>
              <a:ext uri="{FF2B5EF4-FFF2-40B4-BE49-F238E27FC236}">
                <a16:creationId xmlns:a16="http://schemas.microsoft.com/office/drawing/2014/main" id="{DFC3CD0B-C6A6-F345-823F-728F58146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58643" y="1217469"/>
            <a:ext cx="471606" cy="471606"/>
          </a:xfrm>
          <a:prstGeom prst="rect">
            <a:avLst/>
          </a:prstGeom>
        </p:spPr>
      </p:pic>
      <p:pic>
        <p:nvPicPr>
          <p:cNvPr id="19" name="Picture 18">
            <a:extLst>
              <a:ext uri="{FF2B5EF4-FFF2-40B4-BE49-F238E27FC236}">
                <a16:creationId xmlns:a16="http://schemas.microsoft.com/office/drawing/2014/main" id="{076D7EFE-A3F5-0849-91CD-20A1098382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5510" y="1269521"/>
            <a:ext cx="398410" cy="398410"/>
          </a:xfrm>
          <a:prstGeom prst="rect">
            <a:avLst/>
          </a:prstGeom>
        </p:spPr>
      </p:pic>
      <p:pic>
        <p:nvPicPr>
          <p:cNvPr id="39" name="Picture 38">
            <a:extLst>
              <a:ext uri="{FF2B5EF4-FFF2-40B4-BE49-F238E27FC236}">
                <a16:creationId xmlns:a16="http://schemas.microsoft.com/office/drawing/2014/main" id="{BCA97C64-D5AC-6442-900D-E67BDB5256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97940" y="1269396"/>
            <a:ext cx="398535" cy="398535"/>
          </a:xfrm>
          <a:prstGeom prst="rect">
            <a:avLst/>
          </a:prstGeom>
        </p:spPr>
      </p:pic>
      <p:pic>
        <p:nvPicPr>
          <p:cNvPr id="41" name="Picture 40">
            <a:extLst>
              <a:ext uri="{FF2B5EF4-FFF2-40B4-BE49-F238E27FC236}">
                <a16:creationId xmlns:a16="http://schemas.microsoft.com/office/drawing/2014/main" id="{15C6EB08-F2E0-7F41-B407-29973BC57D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33957" y="2522641"/>
            <a:ext cx="414819" cy="414819"/>
          </a:xfrm>
          <a:prstGeom prst="rect">
            <a:avLst/>
          </a:prstGeom>
        </p:spPr>
      </p:pic>
      <p:pic>
        <p:nvPicPr>
          <p:cNvPr id="43" name="Picture 42">
            <a:extLst>
              <a:ext uri="{FF2B5EF4-FFF2-40B4-BE49-F238E27FC236}">
                <a16:creationId xmlns:a16="http://schemas.microsoft.com/office/drawing/2014/main" id="{FF2F6C92-500F-1148-B490-4DBB5F6F7A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90760" y="1266612"/>
            <a:ext cx="372736" cy="372736"/>
          </a:xfrm>
          <a:prstGeom prst="rect">
            <a:avLst/>
          </a:prstGeom>
        </p:spPr>
      </p:pic>
      <p:cxnSp>
        <p:nvCxnSpPr>
          <p:cNvPr id="44" name="Straight Arrow Connector 43">
            <a:extLst>
              <a:ext uri="{FF2B5EF4-FFF2-40B4-BE49-F238E27FC236}">
                <a16:creationId xmlns:a16="http://schemas.microsoft.com/office/drawing/2014/main" id="{A3773700-DE23-6E46-9001-3FA501B170FF}"/>
              </a:ext>
            </a:extLst>
          </p:cNvPr>
          <p:cNvCxnSpPr>
            <a:cxnSpLocks/>
          </p:cNvCxnSpPr>
          <p:nvPr/>
        </p:nvCxnSpPr>
        <p:spPr>
          <a:xfrm>
            <a:off x="4487183" y="966020"/>
            <a:ext cx="7311943" cy="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7530378-76A9-384E-B406-289296B75403}"/>
              </a:ext>
            </a:extLst>
          </p:cNvPr>
          <p:cNvSpPr txBox="1"/>
          <p:nvPr/>
        </p:nvSpPr>
        <p:spPr>
          <a:xfrm>
            <a:off x="4760269" y="562633"/>
            <a:ext cx="6634213" cy="307777"/>
          </a:xfrm>
          <a:prstGeom prst="rect">
            <a:avLst/>
          </a:prstGeom>
          <a:noFill/>
        </p:spPr>
        <p:txBody>
          <a:bodyPr wrap="square" rtlCol="0">
            <a:spAutoFit/>
          </a:bodyPr>
          <a:lstStyle/>
          <a:p>
            <a:pPr algn="ctr"/>
            <a:r>
              <a:rPr lang="en-GB" sz="1400" b="1">
                <a:solidFill>
                  <a:schemeClr val="bg1"/>
                </a:solidFill>
                <a:latin typeface="Century Gothic" panose="020B0502020202020204" pitchFamily="34" charset="0"/>
              </a:rPr>
              <a:t>breadth of knowledge</a:t>
            </a:r>
            <a:endParaRPr lang="en-US" sz="1400" b="1">
              <a:solidFill>
                <a:schemeClr val="bg1"/>
              </a:solidFill>
              <a:latin typeface="Century Gothic" panose="020B0502020202020204" pitchFamily="34" charset="0"/>
            </a:endParaRPr>
          </a:p>
        </p:txBody>
      </p:sp>
      <p:cxnSp>
        <p:nvCxnSpPr>
          <p:cNvPr id="46" name="Straight Arrow Connector 45">
            <a:extLst>
              <a:ext uri="{FF2B5EF4-FFF2-40B4-BE49-F238E27FC236}">
                <a16:creationId xmlns:a16="http://schemas.microsoft.com/office/drawing/2014/main" id="{C1B2CB44-0337-1E40-8CA8-BC238CCBB0B9}"/>
              </a:ext>
            </a:extLst>
          </p:cNvPr>
          <p:cNvCxnSpPr>
            <a:cxnSpLocks/>
          </p:cNvCxnSpPr>
          <p:nvPr/>
        </p:nvCxnSpPr>
        <p:spPr>
          <a:xfrm flipV="1">
            <a:off x="8802328" y="2322494"/>
            <a:ext cx="0" cy="404629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D4B100-741D-6A4C-9A30-1349D24D258A}"/>
              </a:ext>
            </a:extLst>
          </p:cNvPr>
          <p:cNvSpPr txBox="1"/>
          <p:nvPr/>
        </p:nvSpPr>
        <p:spPr>
          <a:xfrm>
            <a:off x="8924924" y="4057921"/>
            <a:ext cx="1907528" cy="307777"/>
          </a:xfrm>
          <a:prstGeom prst="rect">
            <a:avLst/>
          </a:prstGeom>
          <a:noFill/>
        </p:spPr>
        <p:txBody>
          <a:bodyPr wrap="square" rtlCol="0">
            <a:spAutoFit/>
          </a:bodyPr>
          <a:lstStyle/>
          <a:p>
            <a:pPr algn="ctr"/>
            <a:r>
              <a:rPr lang="en-GB" sz="1400" b="1">
                <a:solidFill>
                  <a:schemeClr val="bg1"/>
                </a:solidFill>
                <a:latin typeface="Century Gothic" panose="020B0502020202020204" pitchFamily="34" charset="0"/>
              </a:rPr>
              <a:t>depth of expertise</a:t>
            </a:r>
            <a:endParaRPr lang="en-US" sz="1400" b="1">
              <a:solidFill>
                <a:schemeClr val="bg1"/>
              </a:solidFill>
              <a:latin typeface="Century Gothic" panose="020B0502020202020204" pitchFamily="34" charset="0"/>
            </a:endParaRPr>
          </a:p>
        </p:txBody>
      </p:sp>
      <p:sp>
        <p:nvSpPr>
          <p:cNvPr id="48" name="Text Placeholder 1">
            <a:extLst>
              <a:ext uri="{FF2B5EF4-FFF2-40B4-BE49-F238E27FC236}">
                <a16:creationId xmlns:a16="http://schemas.microsoft.com/office/drawing/2014/main" id="{FBB4BD82-2AA6-EE41-A2B4-0292C0BD26DC}"/>
              </a:ext>
            </a:extLst>
          </p:cNvPr>
          <p:cNvSpPr txBox="1">
            <a:spLocks/>
          </p:cNvSpPr>
          <p:nvPr/>
        </p:nvSpPr>
        <p:spPr>
          <a:xfrm>
            <a:off x="403158" y="4700890"/>
            <a:ext cx="7983261" cy="713293"/>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50903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999DD-0D7A-430E-942F-0BA3F8EAAEDD}"/>
              </a:ext>
            </a:extLst>
          </p:cNvPr>
          <p:cNvSpPr txBox="1">
            <a:spLocks/>
          </p:cNvSpPr>
          <p:nvPr/>
        </p:nvSpPr>
        <p:spPr>
          <a:xfrm>
            <a:off x="8420221" y="2241565"/>
            <a:ext cx="2592288" cy="1421971"/>
          </a:xfrm>
          <a:prstGeom prst="rect">
            <a:avLst/>
          </a:prstGeom>
        </p:spPr>
        <p:txBody>
          <a:bodyPr anchor="ctr"/>
          <a:lstStyle/>
          <a:p>
            <a:pPr lvl="0"/>
            <a:endParaRPr lang="en-GB" sz="2133">
              <a:solidFill>
                <a:srgbClr val="002060"/>
              </a:solidFill>
              <a:latin typeface="Century Gothic" pitchFamily="34" charset="0"/>
            </a:endParaRPr>
          </a:p>
          <a:p>
            <a:pPr indent="-457189"/>
            <a:endParaRPr lang="en-GB" sz="2133">
              <a:solidFill>
                <a:srgbClr val="002060"/>
              </a:solidFill>
              <a:latin typeface="Century Gothic" pitchFamily="34" charset="0"/>
            </a:endParaRPr>
          </a:p>
        </p:txBody>
      </p:sp>
      <p:sp>
        <p:nvSpPr>
          <p:cNvPr id="3" name="Rectangle 2">
            <a:extLst>
              <a:ext uri="{FF2B5EF4-FFF2-40B4-BE49-F238E27FC236}">
                <a16:creationId xmlns:a16="http://schemas.microsoft.com/office/drawing/2014/main" id="{C31066A7-B904-4A13-B178-038BD76422DD}"/>
              </a:ext>
            </a:extLst>
          </p:cNvPr>
          <p:cNvSpPr/>
          <p:nvPr/>
        </p:nvSpPr>
        <p:spPr>
          <a:xfrm>
            <a:off x="1804" y="872818"/>
            <a:ext cx="12192000" cy="5091694"/>
          </a:xfrm>
          <a:prstGeom prst="rect">
            <a:avLst/>
          </a:prstGeom>
          <a:solidFill>
            <a:srgbClr val="08A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Rectangle 3">
            <a:extLst>
              <a:ext uri="{FF2B5EF4-FFF2-40B4-BE49-F238E27FC236}">
                <a16:creationId xmlns:a16="http://schemas.microsoft.com/office/drawing/2014/main" id="{D6E137F5-9D3D-48B2-BB7C-E4E6721A864E}"/>
              </a:ext>
            </a:extLst>
          </p:cNvPr>
          <p:cNvSpPr/>
          <p:nvPr/>
        </p:nvSpPr>
        <p:spPr>
          <a:xfrm>
            <a:off x="0" y="868892"/>
            <a:ext cx="4095719" cy="5098271"/>
          </a:xfrm>
          <a:prstGeom prst="rect">
            <a:avLst/>
          </a:prstGeom>
          <a:solidFill>
            <a:srgbClr val="4253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6463195-D20D-4E74-9F4E-4AF0D7588A16}"/>
              </a:ext>
            </a:extLst>
          </p:cNvPr>
          <p:cNvSpPr/>
          <p:nvPr/>
        </p:nvSpPr>
        <p:spPr>
          <a:xfrm>
            <a:off x="8143042" y="882225"/>
            <a:ext cx="4050762" cy="5084622"/>
          </a:xfrm>
          <a:prstGeom prst="rect">
            <a:avLst/>
          </a:prstGeom>
          <a:solidFill>
            <a:srgbClr val="42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6" name="Rectangle 5">
            <a:extLst>
              <a:ext uri="{FF2B5EF4-FFF2-40B4-BE49-F238E27FC236}">
                <a16:creationId xmlns:a16="http://schemas.microsoft.com/office/drawing/2014/main" id="{29595DD1-A5D0-4C00-A726-D0890FC76108}"/>
              </a:ext>
            </a:extLst>
          </p:cNvPr>
          <p:cNvSpPr/>
          <p:nvPr/>
        </p:nvSpPr>
        <p:spPr>
          <a:xfrm>
            <a:off x="661206" y="1574667"/>
            <a:ext cx="2876107" cy="461665"/>
          </a:xfrm>
          <a:prstGeom prst="rect">
            <a:avLst/>
          </a:prstGeom>
        </p:spPr>
        <p:txBody>
          <a:bodyPr wrap="none">
            <a:spAutoFit/>
          </a:bodyPr>
          <a:lstStyle/>
          <a:p>
            <a:pPr algn="ctr"/>
            <a:r>
              <a:rPr lang="en-GB" sz="2400" b="1">
                <a:solidFill>
                  <a:schemeClr val="bg1"/>
                </a:solidFill>
                <a:latin typeface="Century Gothic" panose="020B0502020202020204" pitchFamily="34" charset="0"/>
              </a:rPr>
              <a:t>Self-management</a:t>
            </a:r>
            <a:endParaRPr lang="en-US" sz="3200" b="1">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78249E68-E99E-48CC-B412-B007D2AD306A}"/>
              </a:ext>
            </a:extLst>
          </p:cNvPr>
          <p:cNvSpPr/>
          <p:nvPr/>
        </p:nvSpPr>
        <p:spPr>
          <a:xfrm>
            <a:off x="445299" y="1429326"/>
            <a:ext cx="3307918" cy="740836"/>
          </a:xfrm>
          <a:prstGeom prst="rect">
            <a:avLst/>
          </a:prstGeom>
          <a:noFill/>
          <a:ln w="762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a:extLst>
              <a:ext uri="{FF2B5EF4-FFF2-40B4-BE49-F238E27FC236}">
                <a16:creationId xmlns:a16="http://schemas.microsoft.com/office/drawing/2014/main" id="{6A6DF235-836C-49EE-B324-CC180EAB7C6D}"/>
              </a:ext>
            </a:extLst>
          </p:cNvPr>
          <p:cNvSpPr/>
          <p:nvPr/>
        </p:nvSpPr>
        <p:spPr>
          <a:xfrm>
            <a:off x="4658358" y="1562918"/>
            <a:ext cx="2938626" cy="461665"/>
          </a:xfrm>
          <a:prstGeom prst="rect">
            <a:avLst/>
          </a:prstGeom>
        </p:spPr>
        <p:txBody>
          <a:bodyPr wrap="none">
            <a:spAutoFit/>
          </a:bodyPr>
          <a:lstStyle/>
          <a:p>
            <a:pPr algn="ctr"/>
            <a:r>
              <a:rPr lang="en-GB" sz="2400" b="1">
                <a:solidFill>
                  <a:schemeClr val="bg1"/>
                </a:solidFill>
                <a:latin typeface="Century Gothic" panose="020B0502020202020204" pitchFamily="34" charset="0"/>
              </a:rPr>
              <a:t>Social Intelligence</a:t>
            </a:r>
            <a:endParaRPr lang="en-US" sz="3200" b="1">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7210315F-18A6-41D3-9C5A-0B5411506274}"/>
              </a:ext>
            </a:extLst>
          </p:cNvPr>
          <p:cNvSpPr/>
          <p:nvPr/>
        </p:nvSpPr>
        <p:spPr>
          <a:xfrm>
            <a:off x="4473706" y="1423670"/>
            <a:ext cx="3307918" cy="740836"/>
          </a:xfrm>
          <a:prstGeom prst="rect">
            <a:avLst/>
          </a:prstGeom>
          <a:noFill/>
          <a:ln w="762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id="{6B087826-4D8E-41A7-8BB9-DD9D4F01794B}"/>
              </a:ext>
            </a:extLst>
          </p:cNvPr>
          <p:cNvSpPr/>
          <p:nvPr/>
        </p:nvSpPr>
        <p:spPr>
          <a:xfrm>
            <a:off x="9270227" y="1574667"/>
            <a:ext cx="1762022" cy="461665"/>
          </a:xfrm>
          <a:prstGeom prst="rect">
            <a:avLst/>
          </a:prstGeom>
        </p:spPr>
        <p:txBody>
          <a:bodyPr wrap="square">
            <a:spAutoFit/>
          </a:bodyPr>
          <a:lstStyle/>
          <a:p>
            <a:pPr algn="ctr"/>
            <a:r>
              <a:rPr lang="en-GB" sz="2400" b="1">
                <a:solidFill>
                  <a:schemeClr val="bg1"/>
                </a:solidFill>
                <a:latin typeface="Century Gothic" panose="020B0502020202020204" pitchFamily="34" charset="0"/>
              </a:rPr>
              <a:t>Innovation</a:t>
            </a:r>
            <a:endParaRPr lang="en-US" sz="3200" b="1">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727640E9-E2A6-4CFA-A678-33841F733B66}"/>
              </a:ext>
            </a:extLst>
          </p:cNvPr>
          <p:cNvSpPr/>
          <p:nvPr/>
        </p:nvSpPr>
        <p:spPr>
          <a:xfrm>
            <a:off x="8497277" y="1429326"/>
            <a:ext cx="3307918" cy="740836"/>
          </a:xfrm>
          <a:prstGeom prst="rect">
            <a:avLst/>
          </a:prstGeom>
          <a:noFill/>
          <a:ln w="762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a:extLst>
              <a:ext uri="{FF2B5EF4-FFF2-40B4-BE49-F238E27FC236}">
                <a16:creationId xmlns:a16="http://schemas.microsoft.com/office/drawing/2014/main" id="{3D51F59B-D177-4DB1-8158-B93B50B0DCC0}"/>
              </a:ext>
            </a:extLst>
          </p:cNvPr>
          <p:cNvSpPr/>
          <p:nvPr/>
        </p:nvSpPr>
        <p:spPr>
          <a:xfrm>
            <a:off x="575443" y="2422165"/>
            <a:ext cx="3047629" cy="523220"/>
          </a:xfrm>
          <a:prstGeom prst="rect">
            <a:avLst/>
          </a:prstGeom>
        </p:spPr>
        <p:txBody>
          <a:bodyPr wrap="none">
            <a:spAutoFit/>
          </a:bodyPr>
          <a:lstStyle/>
          <a:p>
            <a:pPr algn="ctr"/>
            <a:r>
              <a:rPr lang="en-GB" sz="1400" b="1">
                <a:solidFill>
                  <a:schemeClr val="bg1"/>
                </a:solidFill>
                <a:latin typeface="Century Gothic" panose="020B0502020202020204" pitchFamily="34" charset="0"/>
              </a:rPr>
              <a:t>Taking responsibility for your own</a:t>
            </a:r>
          </a:p>
          <a:p>
            <a:pPr algn="ctr"/>
            <a:r>
              <a:rPr lang="en-GB" sz="1400" b="1">
                <a:solidFill>
                  <a:schemeClr val="bg1"/>
                </a:solidFill>
                <a:latin typeface="Century Gothic" panose="020B0502020202020204" pitchFamily="34" charset="0"/>
              </a:rPr>
              <a:t>behaviour and well being</a:t>
            </a:r>
          </a:p>
        </p:txBody>
      </p:sp>
      <p:sp>
        <p:nvSpPr>
          <p:cNvPr id="13" name="Rectangle 12">
            <a:extLst>
              <a:ext uri="{FF2B5EF4-FFF2-40B4-BE49-F238E27FC236}">
                <a16:creationId xmlns:a16="http://schemas.microsoft.com/office/drawing/2014/main" id="{A1E33F89-C151-456E-9D23-FD207820E783}"/>
              </a:ext>
            </a:extLst>
          </p:cNvPr>
          <p:cNvSpPr/>
          <p:nvPr/>
        </p:nvSpPr>
        <p:spPr>
          <a:xfrm>
            <a:off x="4397064" y="2414411"/>
            <a:ext cx="3478838" cy="954107"/>
          </a:xfrm>
          <a:prstGeom prst="rect">
            <a:avLst/>
          </a:prstGeom>
        </p:spPr>
        <p:txBody>
          <a:bodyPr wrap="square">
            <a:spAutoFit/>
          </a:bodyPr>
          <a:lstStyle/>
          <a:p>
            <a:pPr algn="ctr"/>
            <a:r>
              <a:rPr lang="en-GB" sz="1400" b="1">
                <a:solidFill>
                  <a:schemeClr val="bg1"/>
                </a:solidFill>
                <a:latin typeface="Century Gothic" panose="020B0502020202020204" pitchFamily="34" charset="0"/>
              </a:rPr>
              <a:t>Awareness of others’ feelings, needs, and concerns in order to  effectively navigate and negotiate complex social relationships and environments</a:t>
            </a:r>
          </a:p>
        </p:txBody>
      </p:sp>
      <p:sp>
        <p:nvSpPr>
          <p:cNvPr id="14" name="Rectangle 13">
            <a:extLst>
              <a:ext uri="{FF2B5EF4-FFF2-40B4-BE49-F238E27FC236}">
                <a16:creationId xmlns:a16="http://schemas.microsoft.com/office/drawing/2014/main" id="{15A48815-3EEA-467A-BA46-8E039121FC2B}"/>
              </a:ext>
            </a:extLst>
          </p:cNvPr>
          <p:cNvSpPr/>
          <p:nvPr/>
        </p:nvSpPr>
        <p:spPr>
          <a:xfrm>
            <a:off x="8411817" y="2380380"/>
            <a:ext cx="3478838" cy="523220"/>
          </a:xfrm>
          <a:prstGeom prst="rect">
            <a:avLst/>
          </a:prstGeom>
        </p:spPr>
        <p:txBody>
          <a:bodyPr wrap="square">
            <a:spAutoFit/>
          </a:bodyPr>
          <a:lstStyle/>
          <a:p>
            <a:pPr algn="ctr"/>
            <a:r>
              <a:rPr lang="en-GB" sz="1400" b="1">
                <a:solidFill>
                  <a:schemeClr val="bg1"/>
                </a:solidFill>
                <a:latin typeface="Century Gothic" panose="020B0502020202020204" pitchFamily="34" charset="0"/>
              </a:rPr>
              <a:t>The ability to define and create</a:t>
            </a:r>
          </a:p>
          <a:p>
            <a:pPr algn="ctr"/>
            <a:r>
              <a:rPr lang="en-GB" sz="1400" b="1">
                <a:solidFill>
                  <a:schemeClr val="bg1"/>
                </a:solidFill>
                <a:latin typeface="Century Gothic" panose="020B0502020202020204" pitchFamily="34" charset="0"/>
              </a:rPr>
              <a:t>significant positive change</a:t>
            </a:r>
          </a:p>
        </p:txBody>
      </p:sp>
      <p:cxnSp>
        <p:nvCxnSpPr>
          <p:cNvPr id="15" name="Straight Connector 14">
            <a:extLst>
              <a:ext uri="{FF2B5EF4-FFF2-40B4-BE49-F238E27FC236}">
                <a16:creationId xmlns:a16="http://schemas.microsoft.com/office/drawing/2014/main" id="{EE21E32A-2634-40E2-A675-DF8F5A68D2C6}"/>
              </a:ext>
            </a:extLst>
          </p:cNvPr>
          <p:cNvCxnSpPr>
            <a:cxnSpLocks/>
          </p:cNvCxnSpPr>
          <p:nvPr/>
        </p:nvCxnSpPr>
        <p:spPr>
          <a:xfrm>
            <a:off x="2107058" y="3170478"/>
            <a:ext cx="0" cy="101175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1B1D47-4444-4560-9E7B-48901229A8E2}"/>
              </a:ext>
            </a:extLst>
          </p:cNvPr>
          <p:cNvCxnSpPr>
            <a:cxnSpLocks/>
          </p:cNvCxnSpPr>
          <p:nvPr/>
        </p:nvCxnSpPr>
        <p:spPr>
          <a:xfrm>
            <a:off x="6207177" y="3637038"/>
            <a:ext cx="0" cy="54519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452A93-6BA5-4473-8640-26AF001DFECB}"/>
              </a:ext>
            </a:extLst>
          </p:cNvPr>
          <p:cNvCxnSpPr>
            <a:cxnSpLocks/>
          </p:cNvCxnSpPr>
          <p:nvPr/>
        </p:nvCxnSpPr>
        <p:spPr>
          <a:xfrm>
            <a:off x="10151236" y="3187996"/>
            <a:ext cx="0" cy="994235"/>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B15E98C-1981-4691-B35E-6AF0295D4BC9}"/>
              </a:ext>
            </a:extLst>
          </p:cNvPr>
          <p:cNvSpPr/>
          <p:nvPr/>
        </p:nvSpPr>
        <p:spPr>
          <a:xfrm rot="19610715">
            <a:off x="-527997" y="4670206"/>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Adapting</a:t>
            </a:r>
            <a:endParaRPr lang="en-GB" sz="1100" b="1">
              <a:solidFill>
                <a:schemeClr val="bg1"/>
              </a:solidFill>
              <a:latin typeface="Century Gothic" panose="020B0502020202020204" pitchFamily="34" charset="0"/>
            </a:endParaRPr>
          </a:p>
        </p:txBody>
      </p:sp>
      <p:sp>
        <p:nvSpPr>
          <p:cNvPr id="19" name="Rectangle 18">
            <a:extLst>
              <a:ext uri="{FF2B5EF4-FFF2-40B4-BE49-F238E27FC236}">
                <a16:creationId xmlns:a16="http://schemas.microsoft.com/office/drawing/2014/main" id="{6760D46E-71E1-4F3D-BCA9-A704036A394F}"/>
              </a:ext>
            </a:extLst>
          </p:cNvPr>
          <p:cNvSpPr/>
          <p:nvPr/>
        </p:nvSpPr>
        <p:spPr>
          <a:xfrm rot="19610715">
            <a:off x="293568" y="4635366"/>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Initiative</a:t>
            </a:r>
            <a:endParaRPr lang="en-GB" sz="1100" b="1">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1A123DEC-451D-4F9F-A6E4-FFBFF0D12C33}"/>
              </a:ext>
            </a:extLst>
          </p:cNvPr>
          <p:cNvSpPr/>
          <p:nvPr/>
        </p:nvSpPr>
        <p:spPr>
          <a:xfrm rot="19610715">
            <a:off x="1119020" y="4629709"/>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Integrity</a:t>
            </a:r>
          </a:p>
        </p:txBody>
      </p:sp>
      <p:cxnSp>
        <p:nvCxnSpPr>
          <p:cNvPr id="21" name="Straight Connector 20">
            <a:extLst>
              <a:ext uri="{FF2B5EF4-FFF2-40B4-BE49-F238E27FC236}">
                <a16:creationId xmlns:a16="http://schemas.microsoft.com/office/drawing/2014/main" id="{445ECC06-C060-4D2B-B1AA-C9720083D0A6}"/>
              </a:ext>
            </a:extLst>
          </p:cNvPr>
          <p:cNvCxnSpPr>
            <a:cxnSpLocks/>
          </p:cNvCxnSpPr>
          <p:nvPr/>
        </p:nvCxnSpPr>
        <p:spPr>
          <a:xfrm>
            <a:off x="880738" y="4182231"/>
            <a:ext cx="2441622" cy="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73BE4A-042E-498E-8E45-04E8974A881E}"/>
              </a:ext>
            </a:extLst>
          </p:cNvPr>
          <p:cNvCxnSpPr>
            <a:cxnSpLocks/>
          </p:cNvCxnSpPr>
          <p:nvPr/>
        </p:nvCxnSpPr>
        <p:spPr>
          <a:xfrm>
            <a:off x="892613" y="4170356"/>
            <a:ext cx="0" cy="315031"/>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0825138-372A-4E74-BAD0-474056976114}"/>
              </a:ext>
            </a:extLst>
          </p:cNvPr>
          <p:cNvCxnSpPr>
            <a:cxnSpLocks/>
          </p:cNvCxnSpPr>
          <p:nvPr/>
        </p:nvCxnSpPr>
        <p:spPr>
          <a:xfrm>
            <a:off x="1721906" y="4221563"/>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CEEE20-883F-4397-A78D-FFA3D068DDA7}"/>
              </a:ext>
            </a:extLst>
          </p:cNvPr>
          <p:cNvCxnSpPr>
            <a:cxnSpLocks/>
          </p:cNvCxnSpPr>
          <p:nvPr/>
        </p:nvCxnSpPr>
        <p:spPr>
          <a:xfrm>
            <a:off x="2488613" y="4221563"/>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E5C295C-DBB3-472D-9B6C-953971077E5B}"/>
              </a:ext>
            </a:extLst>
          </p:cNvPr>
          <p:cNvCxnSpPr>
            <a:cxnSpLocks/>
          </p:cNvCxnSpPr>
          <p:nvPr/>
        </p:nvCxnSpPr>
        <p:spPr>
          <a:xfrm>
            <a:off x="3293020" y="4221563"/>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6A4B3AF-43E6-431F-8811-DA0B1EE775FF}"/>
              </a:ext>
            </a:extLst>
          </p:cNvPr>
          <p:cNvSpPr/>
          <p:nvPr/>
        </p:nvSpPr>
        <p:spPr>
          <a:xfrm rot="19610715">
            <a:off x="4440335" y="4624052"/>
            <a:ext cx="3826722" cy="307777"/>
          </a:xfrm>
          <a:prstGeom prst="rect">
            <a:avLst/>
          </a:prstGeom>
        </p:spPr>
        <p:txBody>
          <a:bodyPr wrap="square">
            <a:spAutoFit/>
          </a:bodyPr>
          <a:lstStyle/>
          <a:p>
            <a:pPr algn="ctr"/>
            <a:r>
              <a:rPr lang="en-GB" sz="1400" b="1" dirty="0">
                <a:solidFill>
                  <a:schemeClr val="bg1"/>
                </a:solidFill>
                <a:latin typeface="Century Gothic" panose="020B0502020202020204" pitchFamily="34" charset="0"/>
              </a:rPr>
              <a:t>Feeling</a:t>
            </a:r>
            <a:endParaRPr lang="en-GB" sz="1100" b="1" dirty="0">
              <a:solidFill>
                <a:schemeClr val="bg1"/>
              </a:solidFill>
              <a:latin typeface="Century Gothic" panose="020B0502020202020204" pitchFamily="34" charset="0"/>
            </a:endParaRPr>
          </a:p>
        </p:txBody>
      </p:sp>
      <p:sp>
        <p:nvSpPr>
          <p:cNvPr id="27" name="Rectangle 26">
            <a:extLst>
              <a:ext uri="{FF2B5EF4-FFF2-40B4-BE49-F238E27FC236}">
                <a16:creationId xmlns:a16="http://schemas.microsoft.com/office/drawing/2014/main" id="{55CBE73A-73CD-46EF-9227-1C9FA313D580}"/>
              </a:ext>
            </a:extLst>
          </p:cNvPr>
          <p:cNvSpPr/>
          <p:nvPr/>
        </p:nvSpPr>
        <p:spPr>
          <a:xfrm rot="19610715">
            <a:off x="2818547" y="4649332"/>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Leading</a:t>
            </a:r>
          </a:p>
        </p:txBody>
      </p:sp>
      <p:cxnSp>
        <p:nvCxnSpPr>
          <p:cNvPr id="28" name="Straight Connector 27">
            <a:extLst>
              <a:ext uri="{FF2B5EF4-FFF2-40B4-BE49-F238E27FC236}">
                <a16:creationId xmlns:a16="http://schemas.microsoft.com/office/drawing/2014/main" id="{060EE5A6-D839-4AAB-B6EE-3783AA7325D0}"/>
              </a:ext>
            </a:extLst>
          </p:cNvPr>
          <p:cNvCxnSpPr>
            <a:cxnSpLocks/>
          </p:cNvCxnSpPr>
          <p:nvPr/>
        </p:nvCxnSpPr>
        <p:spPr>
          <a:xfrm>
            <a:off x="4974260" y="4191243"/>
            <a:ext cx="2441622" cy="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FD81E3-847A-4172-8DEA-CBE68C9CBC38}"/>
              </a:ext>
            </a:extLst>
          </p:cNvPr>
          <p:cNvCxnSpPr>
            <a:cxnSpLocks/>
          </p:cNvCxnSpPr>
          <p:nvPr/>
        </p:nvCxnSpPr>
        <p:spPr>
          <a:xfrm>
            <a:off x="4986135" y="4179368"/>
            <a:ext cx="0" cy="315031"/>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1F1743-DDD5-4458-A59B-5C32EFC1313F}"/>
              </a:ext>
            </a:extLst>
          </p:cNvPr>
          <p:cNvCxnSpPr>
            <a:cxnSpLocks/>
          </p:cNvCxnSpPr>
          <p:nvPr/>
        </p:nvCxnSpPr>
        <p:spPr>
          <a:xfrm>
            <a:off x="5815428" y="4230575"/>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C491EF-60EB-4BFC-8900-21C6B27D30FA}"/>
              </a:ext>
            </a:extLst>
          </p:cNvPr>
          <p:cNvCxnSpPr>
            <a:cxnSpLocks/>
          </p:cNvCxnSpPr>
          <p:nvPr/>
        </p:nvCxnSpPr>
        <p:spPr>
          <a:xfrm>
            <a:off x="6582135" y="4230575"/>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03CCAFC-9B7C-494C-9276-776750F5EC09}"/>
              </a:ext>
            </a:extLst>
          </p:cNvPr>
          <p:cNvCxnSpPr>
            <a:cxnSpLocks/>
          </p:cNvCxnSpPr>
          <p:nvPr/>
        </p:nvCxnSpPr>
        <p:spPr>
          <a:xfrm>
            <a:off x="7404710" y="4230575"/>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8F50D49-A75B-41C5-8635-843AC521EAAB}"/>
              </a:ext>
            </a:extLst>
          </p:cNvPr>
          <p:cNvSpPr/>
          <p:nvPr/>
        </p:nvSpPr>
        <p:spPr>
          <a:xfrm rot="19610715">
            <a:off x="6782317" y="4700092"/>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Curiosity</a:t>
            </a:r>
            <a:endParaRPr lang="en-GB" sz="1100" b="1">
              <a:solidFill>
                <a:schemeClr val="bg1"/>
              </a:solidFill>
              <a:latin typeface="Century Gothic" panose="020B0502020202020204" pitchFamily="34" charset="0"/>
            </a:endParaRPr>
          </a:p>
        </p:txBody>
      </p:sp>
      <p:sp>
        <p:nvSpPr>
          <p:cNvPr id="34" name="Rectangle 33">
            <a:extLst>
              <a:ext uri="{FF2B5EF4-FFF2-40B4-BE49-F238E27FC236}">
                <a16:creationId xmlns:a16="http://schemas.microsoft.com/office/drawing/2014/main" id="{CAFEC817-5175-4C95-9252-B9896A1DEF20}"/>
              </a:ext>
            </a:extLst>
          </p:cNvPr>
          <p:cNvSpPr/>
          <p:nvPr/>
        </p:nvSpPr>
        <p:spPr>
          <a:xfrm rot="19610715">
            <a:off x="7588988" y="4663689"/>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Creativity</a:t>
            </a:r>
            <a:endParaRPr lang="en-GB" sz="1100" b="1">
              <a:solidFill>
                <a:schemeClr val="bg1"/>
              </a:solidFill>
              <a:latin typeface="Century Gothic" panose="020B0502020202020204" pitchFamily="34" charset="0"/>
            </a:endParaRPr>
          </a:p>
        </p:txBody>
      </p:sp>
      <p:sp>
        <p:nvSpPr>
          <p:cNvPr id="35" name="Rectangle 34">
            <a:extLst>
              <a:ext uri="{FF2B5EF4-FFF2-40B4-BE49-F238E27FC236}">
                <a16:creationId xmlns:a16="http://schemas.microsoft.com/office/drawing/2014/main" id="{B6056A0A-A837-47FF-B48B-A6D0B98BA6A4}"/>
              </a:ext>
            </a:extLst>
          </p:cNvPr>
          <p:cNvSpPr/>
          <p:nvPr/>
        </p:nvSpPr>
        <p:spPr>
          <a:xfrm rot="19610715">
            <a:off x="8234929" y="4755806"/>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Sense making</a:t>
            </a:r>
            <a:endParaRPr lang="en-GB" sz="1100" b="1">
              <a:solidFill>
                <a:schemeClr val="bg1"/>
              </a:solidFill>
              <a:latin typeface="Century Gothic" panose="020B0502020202020204" pitchFamily="34" charset="0"/>
            </a:endParaRPr>
          </a:p>
        </p:txBody>
      </p:sp>
      <p:cxnSp>
        <p:nvCxnSpPr>
          <p:cNvPr id="36" name="Straight Connector 35">
            <a:extLst>
              <a:ext uri="{FF2B5EF4-FFF2-40B4-BE49-F238E27FC236}">
                <a16:creationId xmlns:a16="http://schemas.microsoft.com/office/drawing/2014/main" id="{DC27CE5C-66B0-437E-A1DC-F7800FC25850}"/>
              </a:ext>
            </a:extLst>
          </p:cNvPr>
          <p:cNvCxnSpPr>
            <a:cxnSpLocks/>
          </p:cNvCxnSpPr>
          <p:nvPr/>
        </p:nvCxnSpPr>
        <p:spPr>
          <a:xfrm>
            <a:off x="8941224" y="4191243"/>
            <a:ext cx="2441622" cy="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FC5BE0-4C09-465D-9AC7-78E3961F9B96}"/>
              </a:ext>
            </a:extLst>
          </p:cNvPr>
          <p:cNvCxnSpPr>
            <a:cxnSpLocks/>
          </p:cNvCxnSpPr>
          <p:nvPr/>
        </p:nvCxnSpPr>
        <p:spPr>
          <a:xfrm>
            <a:off x="8953099" y="4179368"/>
            <a:ext cx="0" cy="315031"/>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E7BBF0-F388-442D-A482-2D310E81A184}"/>
              </a:ext>
            </a:extLst>
          </p:cNvPr>
          <p:cNvCxnSpPr>
            <a:cxnSpLocks/>
          </p:cNvCxnSpPr>
          <p:nvPr/>
        </p:nvCxnSpPr>
        <p:spPr>
          <a:xfrm>
            <a:off x="9782392" y="4230575"/>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0A8F59-B8F7-48C2-BC3C-953AB7DB1BD1}"/>
              </a:ext>
            </a:extLst>
          </p:cNvPr>
          <p:cNvCxnSpPr>
            <a:cxnSpLocks/>
          </p:cNvCxnSpPr>
          <p:nvPr/>
        </p:nvCxnSpPr>
        <p:spPr>
          <a:xfrm>
            <a:off x="10549099" y="4230575"/>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7C47C6-2CCC-475E-9B1C-14D30CE767F9}"/>
              </a:ext>
            </a:extLst>
          </p:cNvPr>
          <p:cNvCxnSpPr>
            <a:cxnSpLocks/>
          </p:cNvCxnSpPr>
          <p:nvPr/>
        </p:nvCxnSpPr>
        <p:spPr>
          <a:xfrm>
            <a:off x="11364686" y="4230575"/>
            <a:ext cx="0" cy="23654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FED2184-63EB-4ABD-84DA-D50799861C89}"/>
              </a:ext>
            </a:extLst>
          </p:cNvPr>
          <p:cNvSpPr/>
          <p:nvPr/>
        </p:nvSpPr>
        <p:spPr>
          <a:xfrm rot="19610715">
            <a:off x="-1304189" y="4674132"/>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Focusing</a:t>
            </a:r>
            <a:endParaRPr lang="en-GB" sz="1100" b="1">
              <a:solidFill>
                <a:schemeClr val="bg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0D567C4-58EF-4F73-A01E-E2AAC22E3DD4}"/>
              </a:ext>
            </a:extLst>
          </p:cNvPr>
          <p:cNvSpPr/>
          <p:nvPr/>
        </p:nvSpPr>
        <p:spPr>
          <a:xfrm rot="19610715">
            <a:off x="3434008" y="4763583"/>
            <a:ext cx="3826722" cy="307777"/>
          </a:xfrm>
          <a:prstGeom prst="rect">
            <a:avLst/>
          </a:prstGeom>
        </p:spPr>
        <p:txBody>
          <a:bodyPr wrap="square">
            <a:spAutoFit/>
          </a:bodyPr>
          <a:lstStyle/>
          <a:p>
            <a:pPr algn="ctr"/>
            <a:r>
              <a:rPr lang="en-GB" sz="1400" b="1" dirty="0">
                <a:solidFill>
                  <a:schemeClr val="bg1"/>
                </a:solidFill>
                <a:latin typeface="Century Gothic" panose="020B0502020202020204" pitchFamily="34" charset="0"/>
              </a:rPr>
              <a:t>Collaboration</a:t>
            </a:r>
            <a:endParaRPr lang="en-GB" sz="1100" b="1"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E1F0F318-65C5-409D-9601-93F142DF399F}"/>
              </a:ext>
            </a:extLst>
          </p:cNvPr>
          <p:cNvSpPr/>
          <p:nvPr/>
        </p:nvSpPr>
        <p:spPr>
          <a:xfrm rot="19610715">
            <a:off x="4937256" y="4809636"/>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Communication</a:t>
            </a:r>
            <a:endParaRPr lang="en-GB" sz="1100" b="1">
              <a:solidFill>
                <a:schemeClr val="bg1"/>
              </a:solidFill>
              <a:latin typeface="Century Gothic" panose="020B0502020202020204" pitchFamily="34" charset="0"/>
            </a:endParaRPr>
          </a:p>
        </p:txBody>
      </p:sp>
      <p:sp>
        <p:nvSpPr>
          <p:cNvPr id="44" name="Rectangle 43">
            <a:extLst>
              <a:ext uri="{FF2B5EF4-FFF2-40B4-BE49-F238E27FC236}">
                <a16:creationId xmlns:a16="http://schemas.microsoft.com/office/drawing/2014/main" id="{50698CDF-90FC-4B19-8916-C4FAD39E90E2}"/>
              </a:ext>
            </a:extLst>
          </p:cNvPr>
          <p:cNvSpPr/>
          <p:nvPr/>
        </p:nvSpPr>
        <p:spPr>
          <a:xfrm rot="19610715">
            <a:off x="8892813" y="4834272"/>
            <a:ext cx="3826722" cy="307777"/>
          </a:xfrm>
          <a:prstGeom prst="rect">
            <a:avLst/>
          </a:prstGeom>
        </p:spPr>
        <p:txBody>
          <a:bodyPr wrap="square">
            <a:spAutoFit/>
          </a:bodyPr>
          <a:lstStyle/>
          <a:p>
            <a:pPr algn="ctr"/>
            <a:r>
              <a:rPr lang="en-GB" sz="1400" b="1">
                <a:solidFill>
                  <a:schemeClr val="bg1"/>
                </a:solidFill>
                <a:latin typeface="Century Gothic" panose="020B0502020202020204" pitchFamily="34" charset="0"/>
              </a:rPr>
              <a:t>Critical thinking</a:t>
            </a:r>
            <a:endParaRPr lang="en-GB" sz="1100" b="1">
              <a:solidFill>
                <a:schemeClr val="bg1"/>
              </a:solidFill>
              <a:latin typeface="Century Gothic" panose="020B0502020202020204" pitchFamily="34" charset="0"/>
            </a:endParaRPr>
          </a:p>
        </p:txBody>
      </p:sp>
      <p:sp>
        <p:nvSpPr>
          <p:cNvPr id="45" name="TextBox 44">
            <a:extLst>
              <a:ext uri="{FF2B5EF4-FFF2-40B4-BE49-F238E27FC236}">
                <a16:creationId xmlns:a16="http://schemas.microsoft.com/office/drawing/2014/main" id="{BCAC2498-5B74-4D5F-B72C-E0BAF3527611}"/>
              </a:ext>
            </a:extLst>
          </p:cNvPr>
          <p:cNvSpPr txBox="1"/>
          <p:nvPr/>
        </p:nvSpPr>
        <p:spPr>
          <a:xfrm>
            <a:off x="3106939" y="60622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168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right arrow sign on wall">
            <a:extLst>
              <a:ext uri="{FF2B5EF4-FFF2-40B4-BE49-F238E27FC236}">
                <a16:creationId xmlns:a16="http://schemas.microsoft.com/office/drawing/2014/main" id="{A33CBDFE-46ED-49FE-9A06-1907B9C2D3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0" b="6325"/>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C41D67-99D9-4887-8C4D-C594B05EB576}"/>
              </a:ext>
            </a:extLst>
          </p:cNvPr>
          <p:cNvSpPr/>
          <p:nvPr/>
        </p:nvSpPr>
        <p:spPr>
          <a:xfrm>
            <a:off x="6095989" y="1091251"/>
            <a:ext cx="5724303" cy="646331"/>
          </a:xfrm>
          <a:prstGeom prst="rect">
            <a:avLst/>
          </a:prstGeom>
        </p:spPr>
        <p:txBody>
          <a:bodyPr wrap="square">
            <a:spAutoFit/>
          </a:bodyPr>
          <a:lstStyle/>
          <a:p>
            <a:pPr algn="ctr"/>
            <a:r>
              <a:rPr lang="en-US" sz="3600" dirty="0">
                <a:solidFill>
                  <a:srgbClr val="2C3C55"/>
                </a:solidFill>
                <a:latin typeface="Century Gothic" panose="020B0502020202020204" pitchFamily="34" charset="0"/>
              </a:rPr>
              <a:t>Investing in Employees</a:t>
            </a:r>
            <a:endParaRPr lang="en-GB" sz="3600" dirty="0">
              <a:solidFill>
                <a:srgbClr val="2C3C55"/>
              </a:solidFill>
              <a:latin typeface="Century Gothic" panose="020B0502020202020204" pitchFamily="34" charset="0"/>
            </a:endParaRPr>
          </a:p>
        </p:txBody>
      </p:sp>
      <p:sp>
        <p:nvSpPr>
          <p:cNvPr id="6" name="Rectangle 5">
            <a:extLst>
              <a:ext uri="{FF2B5EF4-FFF2-40B4-BE49-F238E27FC236}">
                <a16:creationId xmlns:a16="http://schemas.microsoft.com/office/drawing/2014/main" id="{FE283851-132A-4406-B68E-C5886ABD1DC1}"/>
              </a:ext>
            </a:extLst>
          </p:cNvPr>
          <p:cNvSpPr/>
          <p:nvPr/>
        </p:nvSpPr>
        <p:spPr>
          <a:xfrm>
            <a:off x="6095990" y="2828835"/>
            <a:ext cx="5724303" cy="1200329"/>
          </a:xfrm>
          <a:prstGeom prst="rect">
            <a:avLst/>
          </a:prstGeom>
        </p:spPr>
        <p:txBody>
          <a:bodyPr wrap="square">
            <a:spAutoFit/>
          </a:bodyPr>
          <a:lstStyle/>
          <a:p>
            <a:pPr algn="ctr"/>
            <a:r>
              <a:rPr lang="en-US" sz="3600" dirty="0">
                <a:solidFill>
                  <a:srgbClr val="2C3C55"/>
                </a:solidFill>
                <a:latin typeface="Century Gothic" panose="020B0502020202020204" pitchFamily="34" charset="0"/>
              </a:rPr>
              <a:t>Training &amp; Lifelong Learning </a:t>
            </a:r>
            <a:endParaRPr lang="en-GB" sz="3600" dirty="0">
              <a:solidFill>
                <a:srgbClr val="2C3C55"/>
              </a:solidFill>
              <a:latin typeface="Century Gothic" panose="020B0502020202020204" pitchFamily="34" charset="0"/>
            </a:endParaRPr>
          </a:p>
        </p:txBody>
      </p:sp>
      <p:sp>
        <p:nvSpPr>
          <p:cNvPr id="8" name="Rectangle 7">
            <a:extLst>
              <a:ext uri="{FF2B5EF4-FFF2-40B4-BE49-F238E27FC236}">
                <a16:creationId xmlns:a16="http://schemas.microsoft.com/office/drawing/2014/main" id="{F3D29FBF-C7FE-4CF7-AD44-D810E90DCCE0}"/>
              </a:ext>
            </a:extLst>
          </p:cNvPr>
          <p:cNvSpPr/>
          <p:nvPr/>
        </p:nvSpPr>
        <p:spPr>
          <a:xfrm>
            <a:off x="6095990" y="5120416"/>
            <a:ext cx="5724303" cy="646331"/>
          </a:xfrm>
          <a:prstGeom prst="rect">
            <a:avLst/>
          </a:prstGeom>
        </p:spPr>
        <p:txBody>
          <a:bodyPr wrap="square">
            <a:spAutoFit/>
          </a:bodyPr>
          <a:lstStyle/>
          <a:p>
            <a:pPr algn="ctr"/>
            <a:r>
              <a:rPr lang="en-US" sz="3600" dirty="0">
                <a:solidFill>
                  <a:srgbClr val="2C3C55"/>
                </a:solidFill>
                <a:latin typeface="Century Gothic" panose="020B0502020202020204" pitchFamily="34" charset="0"/>
              </a:rPr>
              <a:t>Diffused Networks</a:t>
            </a:r>
            <a:endParaRPr lang="en-GB" sz="3600" dirty="0">
              <a:solidFill>
                <a:srgbClr val="2C3C55"/>
              </a:solidFill>
              <a:latin typeface="Century Gothic" panose="020B0502020202020204" pitchFamily="34" charset="0"/>
            </a:endParaRPr>
          </a:p>
        </p:txBody>
      </p:sp>
    </p:spTree>
    <p:extLst>
      <p:ext uri="{BB962C8B-B14F-4D97-AF65-F5344CB8AC3E}">
        <p14:creationId xmlns:p14="http://schemas.microsoft.com/office/powerpoint/2010/main" val="32817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3705CE-A425-004A-AF40-839702558996}"/>
              </a:ext>
            </a:extLst>
          </p:cNvPr>
          <p:cNvPicPr>
            <a:picLocks noChangeAspect="1"/>
          </p:cNvPicPr>
          <p:nvPr/>
        </p:nvPicPr>
        <p:blipFill rotWithShape="1">
          <a:blip r:embed="rId3">
            <a:extLst>
              <a:ext uri="{28A0092B-C50C-407E-A947-70E740481C1C}">
                <a14:useLocalDpi xmlns:a14="http://schemas.microsoft.com/office/drawing/2010/main" val="0"/>
              </a:ext>
            </a:extLst>
          </a:blip>
          <a:srcRect l="-123" t="3714" r="123" b="12089"/>
          <a:stretch/>
        </p:blipFill>
        <p:spPr>
          <a:xfrm>
            <a:off x="0" y="-31709"/>
            <a:ext cx="12540912" cy="6883336"/>
          </a:xfrm>
          <a:prstGeom prst="rect">
            <a:avLst/>
          </a:prstGeom>
        </p:spPr>
      </p:pic>
      <p:pic>
        <p:nvPicPr>
          <p:cNvPr id="10" name="Picture 3" descr="d:\Users\cohenj\Desktop\Brand elements\Asset 2.png">
            <a:extLst>
              <a:ext uri="{FF2B5EF4-FFF2-40B4-BE49-F238E27FC236}">
                <a16:creationId xmlns:a16="http://schemas.microsoft.com/office/drawing/2014/main" id="{756EDB2B-7AE5-264C-ABB1-2802238CDE4E}"/>
              </a:ext>
            </a:extLst>
          </p:cNvPr>
          <p:cNvPicPr>
            <a:picLocks noChangeAspect="1" noChangeArrowheads="1"/>
          </p:cNvPicPr>
          <p:nvPr/>
        </p:nvPicPr>
        <p:blipFill>
          <a:blip r:embed="rId4" cstate="print"/>
          <a:srcRect/>
          <a:stretch>
            <a:fillRect/>
          </a:stretch>
        </p:blipFill>
        <p:spPr bwMode="auto">
          <a:xfrm>
            <a:off x="10330481" y="228896"/>
            <a:ext cx="1650521" cy="1654190"/>
          </a:xfrm>
          <a:prstGeom prst="rect">
            <a:avLst/>
          </a:prstGeom>
          <a:noFill/>
        </p:spPr>
      </p:pic>
      <p:cxnSp>
        <p:nvCxnSpPr>
          <p:cNvPr id="12" name="Straight Connector 11">
            <a:extLst>
              <a:ext uri="{FF2B5EF4-FFF2-40B4-BE49-F238E27FC236}">
                <a16:creationId xmlns:a16="http://schemas.microsoft.com/office/drawing/2014/main" id="{5B01E8A0-7CEC-4CC9-A23E-629514131B58}"/>
              </a:ext>
            </a:extLst>
          </p:cNvPr>
          <p:cNvCxnSpPr>
            <a:cxnSpLocks/>
          </p:cNvCxnSpPr>
          <p:nvPr/>
        </p:nvCxnSpPr>
        <p:spPr>
          <a:xfrm>
            <a:off x="713556" y="2447159"/>
            <a:ext cx="4740760" cy="0"/>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EFD357-0705-498D-9FEC-650EC47344B0}"/>
              </a:ext>
            </a:extLst>
          </p:cNvPr>
          <p:cNvSpPr txBox="1"/>
          <p:nvPr/>
        </p:nvSpPr>
        <p:spPr>
          <a:xfrm>
            <a:off x="697514" y="1677528"/>
            <a:ext cx="3885663" cy="707886"/>
          </a:xfrm>
          <a:prstGeom prst="rect">
            <a:avLst/>
          </a:prstGeom>
          <a:noFill/>
        </p:spPr>
        <p:txBody>
          <a:bodyPr wrap="square" rtlCol="0">
            <a:spAutoFit/>
          </a:bodyPr>
          <a:lstStyle/>
          <a:p>
            <a:r>
              <a:rPr lang="en-GB" sz="2000" dirty="0">
                <a:solidFill>
                  <a:schemeClr val="bg1"/>
                </a:solidFill>
                <a:latin typeface="Century Gothic" panose="020B0502020202020204" pitchFamily="34" charset="0"/>
              </a:rPr>
              <a:t>LinkedIn:</a:t>
            </a:r>
            <a:r>
              <a:rPr lang="en-GB" sz="2000" b="1" dirty="0">
                <a:solidFill>
                  <a:schemeClr val="bg1"/>
                </a:solidFill>
                <a:latin typeface="Century Gothic" panose="020B0502020202020204" pitchFamily="34" charset="0"/>
              </a:rPr>
              <a:t> Centre for Work-based Learning</a:t>
            </a:r>
          </a:p>
        </p:txBody>
      </p:sp>
      <p:sp>
        <p:nvSpPr>
          <p:cNvPr id="14" name="TextBox 13">
            <a:extLst>
              <a:ext uri="{FF2B5EF4-FFF2-40B4-BE49-F238E27FC236}">
                <a16:creationId xmlns:a16="http://schemas.microsoft.com/office/drawing/2014/main" id="{3A58833B-5315-40B6-A895-642D07A1CAD1}"/>
              </a:ext>
            </a:extLst>
          </p:cNvPr>
          <p:cNvSpPr txBox="1"/>
          <p:nvPr/>
        </p:nvSpPr>
        <p:spPr>
          <a:xfrm>
            <a:off x="697513" y="3575027"/>
            <a:ext cx="3543623" cy="400110"/>
          </a:xfrm>
          <a:prstGeom prst="rect">
            <a:avLst/>
          </a:prstGeom>
          <a:noFill/>
        </p:spPr>
        <p:txBody>
          <a:bodyPr wrap="square" rtlCol="0">
            <a:spAutoFit/>
          </a:bodyPr>
          <a:lstStyle>
            <a:defPPr>
              <a:defRPr lang="en-US"/>
            </a:defPPr>
            <a:lvl1pPr>
              <a:defRPr b="1">
                <a:solidFill>
                  <a:schemeClr val="bg1"/>
                </a:solidFill>
                <a:latin typeface="Century Gothic" panose="020B0502020202020204" pitchFamily="34" charset="0"/>
              </a:defRPr>
            </a:lvl1pPr>
          </a:lstStyle>
          <a:p>
            <a:r>
              <a:rPr lang="en-GB" sz="2000" dirty="0"/>
              <a:t>#</a:t>
            </a:r>
            <a:r>
              <a:rPr lang="en-GB" sz="2000" dirty="0" err="1"/>
              <a:t>AHumanFuture</a:t>
            </a:r>
            <a:endParaRPr lang="en-GB" sz="2000" dirty="0"/>
          </a:p>
        </p:txBody>
      </p:sp>
      <p:cxnSp>
        <p:nvCxnSpPr>
          <p:cNvPr id="17" name="Straight Connector 16">
            <a:extLst>
              <a:ext uri="{FF2B5EF4-FFF2-40B4-BE49-F238E27FC236}">
                <a16:creationId xmlns:a16="http://schemas.microsoft.com/office/drawing/2014/main" id="{3B07C012-C646-4311-A30F-6BAFD74E5D8C}"/>
              </a:ext>
            </a:extLst>
          </p:cNvPr>
          <p:cNvCxnSpPr>
            <a:cxnSpLocks/>
          </p:cNvCxnSpPr>
          <p:nvPr/>
        </p:nvCxnSpPr>
        <p:spPr>
          <a:xfrm>
            <a:off x="788365" y="3424084"/>
            <a:ext cx="3029483" cy="0"/>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0F29154-BC68-44E2-8A41-890C7879729E}"/>
              </a:ext>
            </a:extLst>
          </p:cNvPr>
          <p:cNvSpPr txBox="1"/>
          <p:nvPr/>
        </p:nvSpPr>
        <p:spPr>
          <a:xfrm>
            <a:off x="665430" y="1008926"/>
            <a:ext cx="5735370" cy="400110"/>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www.centreforworkbasedlearning.co.uk</a:t>
            </a:r>
          </a:p>
        </p:txBody>
      </p:sp>
      <p:sp>
        <p:nvSpPr>
          <p:cNvPr id="22" name="TextBox 21">
            <a:extLst>
              <a:ext uri="{FF2B5EF4-FFF2-40B4-BE49-F238E27FC236}">
                <a16:creationId xmlns:a16="http://schemas.microsoft.com/office/drawing/2014/main" id="{94298331-1824-4A01-8777-B4886F80A825}"/>
              </a:ext>
            </a:extLst>
          </p:cNvPr>
          <p:cNvSpPr txBox="1"/>
          <p:nvPr/>
        </p:nvSpPr>
        <p:spPr>
          <a:xfrm>
            <a:off x="697513" y="2565542"/>
            <a:ext cx="4464847" cy="707886"/>
          </a:xfrm>
          <a:prstGeom prst="rect">
            <a:avLst/>
          </a:prstGeom>
          <a:noFill/>
        </p:spPr>
        <p:txBody>
          <a:bodyPr wrap="square" rtlCol="0">
            <a:spAutoFit/>
          </a:bodyPr>
          <a:lstStyle>
            <a:defPPr>
              <a:defRPr lang="en-US"/>
            </a:defPPr>
            <a:lvl1pPr>
              <a:defRPr b="1">
                <a:solidFill>
                  <a:schemeClr val="bg1"/>
                </a:solidFill>
                <a:latin typeface="Century Gothic" panose="020B0502020202020204" pitchFamily="34" charset="0"/>
              </a:defRPr>
            </a:lvl1pPr>
          </a:lstStyle>
          <a:p>
            <a:r>
              <a:rPr lang="en-GB" sz="2000" b="0" dirty="0"/>
              <a:t>Twitter &amp; Instagram:</a:t>
            </a:r>
            <a:r>
              <a:rPr lang="en-GB" sz="2000" dirty="0"/>
              <a:t> @</a:t>
            </a:r>
            <a:r>
              <a:rPr lang="en-GB" sz="2000" dirty="0" err="1"/>
              <a:t>CWBLScotland</a:t>
            </a:r>
            <a:endParaRPr lang="en-GB" sz="2000" dirty="0"/>
          </a:p>
        </p:txBody>
      </p:sp>
      <p:cxnSp>
        <p:nvCxnSpPr>
          <p:cNvPr id="23" name="Straight Connector 22">
            <a:extLst>
              <a:ext uri="{FF2B5EF4-FFF2-40B4-BE49-F238E27FC236}">
                <a16:creationId xmlns:a16="http://schemas.microsoft.com/office/drawing/2014/main" id="{E246AD85-FED7-4772-99DF-3F35E3AF743E}"/>
              </a:ext>
            </a:extLst>
          </p:cNvPr>
          <p:cNvCxnSpPr>
            <a:cxnSpLocks/>
          </p:cNvCxnSpPr>
          <p:nvPr/>
        </p:nvCxnSpPr>
        <p:spPr>
          <a:xfrm>
            <a:off x="729599" y="1560726"/>
            <a:ext cx="5618923" cy="0"/>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37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3" cstate="print"/>
          <a:srcRect t="73159" b="5938"/>
          <a:stretch>
            <a:fillRect/>
          </a:stretch>
        </p:blipFill>
        <p:spPr bwMode="auto">
          <a:xfrm>
            <a:off x="2163414" y="5638257"/>
            <a:ext cx="7882089" cy="1116579"/>
          </a:xfrm>
          <a:prstGeom prst="rect">
            <a:avLst/>
          </a:prstGeom>
          <a:noFill/>
          <a:ln w="9525">
            <a:noFill/>
            <a:miter lim="800000"/>
            <a:headEnd/>
            <a:tailEnd/>
          </a:ln>
          <a:effectLst/>
        </p:spPr>
      </p:pic>
      <p:sp>
        <p:nvSpPr>
          <p:cNvPr id="2" name="Rectangle 1"/>
          <p:cNvSpPr/>
          <p:nvPr/>
        </p:nvSpPr>
        <p:spPr>
          <a:xfrm>
            <a:off x="0" y="-9077"/>
            <a:ext cx="12192000" cy="5029200"/>
          </a:xfrm>
          <a:prstGeom prst="rect">
            <a:avLst/>
          </a:prstGeom>
          <a:solidFill>
            <a:srgbClr val="425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425371"/>
              </a:solidFill>
              <a:latin typeface="Calibri"/>
            </a:endParaRPr>
          </a:p>
        </p:txBody>
      </p:sp>
      <p:cxnSp>
        <p:nvCxnSpPr>
          <p:cNvPr id="4" name="Straight Connector 3"/>
          <p:cNvCxnSpPr/>
          <p:nvPr/>
        </p:nvCxnSpPr>
        <p:spPr>
          <a:xfrm>
            <a:off x="6096000" y="3842666"/>
            <a:ext cx="0" cy="120559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99366" y="5519739"/>
            <a:ext cx="8393297" cy="0"/>
          </a:xfrm>
          <a:prstGeom prst="line">
            <a:avLst/>
          </a:prstGeom>
          <a:ln w="76200">
            <a:solidFill>
              <a:srgbClr val="42537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50003" y="5482666"/>
            <a:ext cx="0" cy="352087"/>
          </a:xfrm>
          <a:prstGeom prst="line">
            <a:avLst/>
          </a:prstGeom>
          <a:ln w="76200">
            <a:solidFill>
              <a:srgbClr val="42537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5023377"/>
            <a:ext cx="0" cy="470139"/>
          </a:xfrm>
          <a:prstGeom prst="line">
            <a:avLst/>
          </a:prstGeom>
          <a:ln w="76200">
            <a:solidFill>
              <a:srgbClr val="42537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42247" y="5482080"/>
            <a:ext cx="0" cy="360373"/>
          </a:xfrm>
          <a:prstGeom prst="line">
            <a:avLst/>
          </a:prstGeom>
          <a:ln w="76200">
            <a:solidFill>
              <a:srgbClr val="425371"/>
            </a:solidFill>
          </a:ln>
        </p:spPr>
        <p:style>
          <a:lnRef idx="1">
            <a:schemeClr val="accent1"/>
          </a:lnRef>
          <a:fillRef idx="0">
            <a:schemeClr val="accent1"/>
          </a:fillRef>
          <a:effectRef idx="0">
            <a:schemeClr val="accent1"/>
          </a:effectRef>
          <a:fontRef idx="minor">
            <a:schemeClr val="tx1"/>
          </a:fontRef>
        </p:style>
      </p:cxnSp>
      <p:sp>
        <p:nvSpPr>
          <p:cNvPr id="11" name="Text Placeholder 1"/>
          <p:cNvSpPr txBox="1">
            <a:spLocks/>
          </p:cNvSpPr>
          <p:nvPr/>
        </p:nvSpPr>
        <p:spPr>
          <a:xfrm>
            <a:off x="3192346" y="1892565"/>
            <a:ext cx="5807337" cy="1252539"/>
          </a:xfrm>
          <a:prstGeom prst="rect">
            <a:avLst/>
          </a:prstGeom>
        </p:spPr>
        <p:txBody>
          <a:bodyPr/>
          <a:lstStyle/>
          <a:p>
            <a:pPr indent="-457189" algn="ctr" defTabSz="1219170">
              <a:defRPr/>
            </a:pPr>
            <a:r>
              <a:rPr lang="en-GB" sz="2667" b="1">
                <a:solidFill>
                  <a:prstClr val="white"/>
                </a:solidFill>
                <a:latin typeface="Century Gothic" pitchFamily="34" charset="0"/>
              </a:rPr>
              <a:t>We’re a national body committed to driving cultural change and creating demand for work-based learning in Scotland</a:t>
            </a:r>
          </a:p>
          <a:p>
            <a:pPr marL="457189" indent="-457189" defTabSz="1219170">
              <a:spcBef>
                <a:spcPct val="20000"/>
              </a:spcBef>
              <a:defRPr/>
            </a:pPr>
            <a:endParaRPr lang="en-GB" sz="2667" b="1">
              <a:solidFill>
                <a:prstClr val="white"/>
              </a:solidFill>
              <a:latin typeface="Century Gothic" pitchFamily="34" charset="0"/>
            </a:endParaRPr>
          </a:p>
        </p:txBody>
      </p:sp>
      <p:pic>
        <p:nvPicPr>
          <p:cNvPr id="12" name="Picture 3" descr="d:\Users\cohenj\Desktop\Brand elements\Asset 2.png"/>
          <p:cNvPicPr>
            <a:picLocks noChangeAspect="1" noChangeArrowheads="1"/>
          </p:cNvPicPr>
          <p:nvPr/>
        </p:nvPicPr>
        <p:blipFill>
          <a:blip r:embed="rId4" cstate="print"/>
          <a:srcRect/>
          <a:stretch>
            <a:fillRect/>
          </a:stretch>
        </p:blipFill>
        <p:spPr bwMode="auto">
          <a:xfrm>
            <a:off x="5398637" y="384046"/>
            <a:ext cx="1348527" cy="1351524"/>
          </a:xfrm>
          <a:prstGeom prst="rect">
            <a:avLst/>
          </a:prstGeom>
          <a:noFill/>
        </p:spPr>
      </p:pic>
    </p:spTree>
    <p:extLst>
      <p:ext uri="{BB962C8B-B14F-4D97-AF65-F5344CB8AC3E}">
        <p14:creationId xmlns:p14="http://schemas.microsoft.com/office/powerpoint/2010/main" val="150071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A925A-D55F-44E9-A116-309928BC5120}"/>
              </a:ext>
            </a:extLst>
          </p:cNvPr>
          <p:cNvPicPr>
            <a:picLocks noChangeAspect="1"/>
          </p:cNvPicPr>
          <p:nvPr/>
        </p:nvPicPr>
        <p:blipFill rotWithShape="1">
          <a:blip r:embed="rId3"/>
          <a:srcRect t="15413"/>
          <a:stretch/>
        </p:blipFill>
        <p:spPr>
          <a:xfrm>
            <a:off x="20" y="-32074"/>
            <a:ext cx="12191980" cy="6857990"/>
          </a:xfrm>
          <a:prstGeom prst="rect">
            <a:avLst/>
          </a:prstGeom>
        </p:spPr>
      </p:pic>
      <p:sp>
        <p:nvSpPr>
          <p:cNvPr id="4" name="Rectangle 3">
            <a:extLst>
              <a:ext uri="{FF2B5EF4-FFF2-40B4-BE49-F238E27FC236}">
                <a16:creationId xmlns:a16="http://schemas.microsoft.com/office/drawing/2014/main" id="{5830E7A0-A636-42BF-B228-10922333C77D}"/>
              </a:ext>
            </a:extLst>
          </p:cNvPr>
          <p:cNvSpPr/>
          <p:nvPr/>
        </p:nvSpPr>
        <p:spPr>
          <a:xfrm>
            <a:off x="1580306" y="1498926"/>
            <a:ext cx="8643807" cy="1754326"/>
          </a:xfrm>
          <a:prstGeom prst="rect">
            <a:avLst/>
          </a:prstGeom>
        </p:spPr>
        <p:txBody>
          <a:bodyPr wrap="square">
            <a:spAutoFit/>
          </a:bodyPr>
          <a:lstStyle/>
          <a:p>
            <a:pPr algn="ctr"/>
            <a:r>
              <a:rPr lang="en-US" sz="5400" dirty="0">
                <a:solidFill>
                  <a:srgbClr val="2C3C55"/>
                </a:solidFill>
                <a:latin typeface="Century Gothic" panose="020B0502020202020204" pitchFamily="34" charset="0"/>
              </a:rPr>
              <a:t>The Current World of Work</a:t>
            </a:r>
            <a:endParaRPr lang="en-GB" sz="5400" dirty="0">
              <a:solidFill>
                <a:srgbClr val="2C3C55"/>
              </a:solidFill>
              <a:latin typeface="Century Gothic" panose="020B0502020202020204" pitchFamily="34" charset="0"/>
            </a:endParaRPr>
          </a:p>
        </p:txBody>
      </p:sp>
    </p:spTree>
    <p:extLst>
      <p:ext uri="{BB962C8B-B14F-4D97-AF65-F5344CB8AC3E}">
        <p14:creationId xmlns:p14="http://schemas.microsoft.com/office/powerpoint/2010/main" val="12077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4D98F84-5925-B648-9871-8B41E9B8B1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06" t="10111" r="14099" b="28322"/>
          <a:stretch/>
        </p:blipFill>
        <p:spPr>
          <a:xfrm>
            <a:off x="-6880" y="-22533"/>
            <a:ext cx="12198880" cy="6853937"/>
          </a:xfrm>
          <a:prstGeom prst="rect">
            <a:avLst/>
          </a:prstGeom>
        </p:spPr>
      </p:pic>
      <p:sp>
        <p:nvSpPr>
          <p:cNvPr id="3" name="Rectangle 2">
            <a:extLst>
              <a:ext uri="{FF2B5EF4-FFF2-40B4-BE49-F238E27FC236}">
                <a16:creationId xmlns:a16="http://schemas.microsoft.com/office/drawing/2014/main" id="{4A3E381A-57B2-AF43-84CF-83EFBEECABE7}"/>
              </a:ext>
            </a:extLst>
          </p:cNvPr>
          <p:cNvSpPr/>
          <p:nvPr/>
        </p:nvSpPr>
        <p:spPr>
          <a:xfrm>
            <a:off x="-7673" y="179200"/>
            <a:ext cx="12192000" cy="6678800"/>
          </a:xfrm>
          <a:prstGeom prst="rect">
            <a:avLst/>
          </a:prstGeom>
          <a:gradFill>
            <a:gsLst>
              <a:gs pos="100000">
                <a:srgbClr val="425371"/>
              </a:gs>
              <a:gs pos="0">
                <a:srgbClr val="425371">
                  <a:alpha val="0"/>
                </a:srgbClr>
              </a:gs>
            </a:gsLst>
            <a:lin ang="5400000" scaled="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spcFirstLastPara="1" vert="horz" wrap="none" lIns="0" tIns="0" rIns="0" bIns="0" numCol="1" rtlCol="0" anchor="ctr" anchorCtr="0">
            <a:prstTxWarp prst="textArchUp">
              <a:avLst>
                <a:gd name="adj" fmla="val 8153219"/>
              </a:avLst>
            </a:prstTxWarp>
          </a:bodyPr>
          <a:lstStyle/>
          <a:p>
            <a:pPr algn="ctr" defTabSz="1289018">
              <a:buClr>
                <a:srgbClr val="0B3D91"/>
              </a:buClr>
            </a:pPr>
            <a:endParaRPr lang="en-GB" sz="1600" dirty="0">
              <a:ea typeface="Verdana" pitchFamily="34" charset="0"/>
              <a:cs typeface="Verdana" pitchFamily="34" charset="0"/>
            </a:endParaRPr>
          </a:p>
        </p:txBody>
      </p:sp>
      <p:sp>
        <p:nvSpPr>
          <p:cNvPr id="37" name="Rectangle 36">
            <a:extLst>
              <a:ext uri="{FF2B5EF4-FFF2-40B4-BE49-F238E27FC236}">
                <a16:creationId xmlns:a16="http://schemas.microsoft.com/office/drawing/2014/main" id="{5CD52200-A029-5646-9C82-D1D13D115929}"/>
              </a:ext>
            </a:extLst>
          </p:cNvPr>
          <p:cNvSpPr/>
          <p:nvPr/>
        </p:nvSpPr>
        <p:spPr>
          <a:xfrm rot="10800000">
            <a:off x="0" y="-21470"/>
            <a:ext cx="12192000" cy="5967547"/>
          </a:xfrm>
          <a:prstGeom prst="rect">
            <a:avLst/>
          </a:prstGeom>
          <a:gradFill>
            <a:gsLst>
              <a:gs pos="100000">
                <a:srgbClr val="425371"/>
              </a:gs>
              <a:gs pos="0">
                <a:srgbClr val="425371">
                  <a:alpha val="0"/>
                </a:srgbClr>
              </a:gs>
            </a:gsLst>
            <a:lin ang="5400000" scaled="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spcFirstLastPara="1" vert="horz" wrap="none" lIns="0" tIns="0" rIns="0" bIns="0" numCol="1" rtlCol="0" anchor="ctr" anchorCtr="0">
            <a:prstTxWarp prst="textArchUp">
              <a:avLst>
                <a:gd name="adj" fmla="val 8153219"/>
              </a:avLst>
            </a:prstTxWarp>
          </a:bodyPr>
          <a:lstStyle/>
          <a:p>
            <a:pPr algn="ctr" defTabSz="1289018">
              <a:buClr>
                <a:srgbClr val="0B3D91"/>
              </a:buClr>
            </a:pPr>
            <a:endParaRPr lang="en-GB" sz="1600" dirty="0">
              <a:ea typeface="Verdana" pitchFamily="34" charset="0"/>
              <a:cs typeface="Verdana" pitchFamily="34" charset="0"/>
            </a:endParaRPr>
          </a:p>
        </p:txBody>
      </p:sp>
      <p:pic>
        <p:nvPicPr>
          <p:cNvPr id="35" name="Picture 34">
            <a:extLst>
              <a:ext uri="{FF2B5EF4-FFF2-40B4-BE49-F238E27FC236}">
                <a16:creationId xmlns:a16="http://schemas.microsoft.com/office/drawing/2014/main" id="{4C3868E8-4292-AD4A-B937-7A8A64FFB1D1}"/>
              </a:ext>
            </a:extLst>
          </p:cNvPr>
          <p:cNvPicPr>
            <a:picLocks noChangeAspect="1"/>
          </p:cNvPicPr>
          <p:nvPr/>
        </p:nvPicPr>
        <p:blipFill>
          <a:blip r:embed="rId4">
            <a:alphaModFix amt="70000"/>
          </a:blip>
          <a:stretch>
            <a:fillRect/>
          </a:stretch>
        </p:blipFill>
        <p:spPr>
          <a:xfrm>
            <a:off x="724884" y="2245613"/>
            <a:ext cx="1810523" cy="1780841"/>
          </a:xfrm>
          <a:prstGeom prst="rect">
            <a:avLst/>
          </a:prstGeom>
        </p:spPr>
      </p:pic>
      <p:pic>
        <p:nvPicPr>
          <p:cNvPr id="22" name="Picture 21">
            <a:extLst>
              <a:ext uri="{FF2B5EF4-FFF2-40B4-BE49-F238E27FC236}">
                <a16:creationId xmlns:a16="http://schemas.microsoft.com/office/drawing/2014/main" id="{D4BB9923-6B8E-C340-AD98-EFE74C8E6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759" y="2647825"/>
            <a:ext cx="425227" cy="405676"/>
          </a:xfrm>
          <a:prstGeom prst="rect">
            <a:avLst/>
          </a:prstGeom>
        </p:spPr>
      </p:pic>
      <p:sp>
        <p:nvSpPr>
          <p:cNvPr id="9" name="TextBox 8">
            <a:extLst>
              <a:ext uri="{FF2B5EF4-FFF2-40B4-BE49-F238E27FC236}">
                <a16:creationId xmlns:a16="http://schemas.microsoft.com/office/drawing/2014/main" id="{8A0E57DE-B117-E844-A4D0-35B1E6A2DE93}"/>
              </a:ext>
            </a:extLst>
          </p:cNvPr>
          <p:cNvSpPr txBox="1"/>
          <p:nvPr/>
        </p:nvSpPr>
        <p:spPr bwMode="auto">
          <a:xfrm>
            <a:off x="870305" y="3156002"/>
            <a:ext cx="1388280" cy="615361"/>
          </a:xfrm>
          <a:prstGeom prst="rect">
            <a:avLst/>
          </a:prstGeom>
          <a:noFill/>
          <a:ln w="9525" algn="ctr">
            <a:noFill/>
            <a:miter lim="800000"/>
            <a:headEnd/>
            <a:tailEnd/>
          </a:ln>
          <a:effectLst/>
        </p:spPr>
        <p:txBody>
          <a:bodyPr wrap="square" lIns="0" tIns="0" rIns="0" bIns="0" rtlCol="0">
            <a:spAutoFit/>
          </a:bodyPr>
          <a:lstStyle/>
          <a:p>
            <a:pPr algn="ctr"/>
            <a:r>
              <a:rPr lang="en-GB" sz="1333" b="1" dirty="0">
                <a:solidFill>
                  <a:schemeClr val="bg2"/>
                </a:solidFill>
                <a:latin typeface="Century Gothic" panose="020B0502020202020204" pitchFamily="34" charset="0"/>
                <a:cs typeface="Arial" pitchFamily="34" charset="0"/>
              </a:rPr>
              <a:t>Data playing an even bigger role in our lives</a:t>
            </a:r>
            <a:endParaRPr lang="en-GB" sz="1333" dirty="0">
              <a:solidFill>
                <a:schemeClr val="bg2"/>
              </a:solidFill>
              <a:latin typeface="Century Gothic" panose="020B0502020202020204" pitchFamily="34" charset="0"/>
              <a:cs typeface="Arial" pitchFamily="34" charset="0"/>
            </a:endParaRPr>
          </a:p>
        </p:txBody>
      </p:sp>
      <p:pic>
        <p:nvPicPr>
          <p:cNvPr id="38" name="Picture 37">
            <a:extLst>
              <a:ext uri="{FF2B5EF4-FFF2-40B4-BE49-F238E27FC236}">
                <a16:creationId xmlns:a16="http://schemas.microsoft.com/office/drawing/2014/main" id="{D7E68BB3-E8BE-8140-A300-3EF40D0BDF35}"/>
              </a:ext>
            </a:extLst>
          </p:cNvPr>
          <p:cNvPicPr>
            <a:picLocks noChangeAspect="1"/>
          </p:cNvPicPr>
          <p:nvPr/>
        </p:nvPicPr>
        <p:blipFill>
          <a:blip r:embed="rId4">
            <a:alphaModFix amt="50000"/>
          </a:blip>
          <a:stretch>
            <a:fillRect/>
          </a:stretch>
        </p:blipFill>
        <p:spPr>
          <a:xfrm rot="16200000">
            <a:off x="3324193" y="2086861"/>
            <a:ext cx="2237273" cy="2200596"/>
          </a:xfrm>
          <a:prstGeom prst="rect">
            <a:avLst/>
          </a:prstGeom>
        </p:spPr>
      </p:pic>
      <p:sp>
        <p:nvSpPr>
          <p:cNvPr id="39" name="TextBox 38">
            <a:extLst>
              <a:ext uri="{FF2B5EF4-FFF2-40B4-BE49-F238E27FC236}">
                <a16:creationId xmlns:a16="http://schemas.microsoft.com/office/drawing/2014/main" id="{37584BDA-54CE-7141-AEA4-D9669B261955}"/>
              </a:ext>
            </a:extLst>
          </p:cNvPr>
          <p:cNvSpPr txBox="1"/>
          <p:nvPr/>
        </p:nvSpPr>
        <p:spPr bwMode="auto">
          <a:xfrm>
            <a:off x="3725572" y="2920903"/>
            <a:ext cx="1565917" cy="1025602"/>
          </a:xfrm>
          <a:prstGeom prst="rect">
            <a:avLst/>
          </a:prstGeom>
          <a:noFill/>
          <a:ln w="9525" algn="ctr">
            <a:noFill/>
            <a:miter lim="800000"/>
            <a:headEnd/>
            <a:tailEnd/>
          </a:ln>
          <a:effectLst/>
        </p:spPr>
        <p:txBody>
          <a:bodyPr wrap="square" lIns="0" tIns="0" rIns="0" bIns="0" rtlCol="0">
            <a:spAutoFit/>
          </a:bodyPr>
          <a:lstStyle/>
          <a:p>
            <a:pPr algn="ctr"/>
            <a:r>
              <a:rPr lang="en-GB" sz="1333" b="1" dirty="0">
                <a:solidFill>
                  <a:schemeClr val="bg2"/>
                </a:solidFill>
                <a:latin typeface="Century Gothic" panose="020B0502020202020204" pitchFamily="34" charset="0"/>
              </a:rPr>
              <a:t>The Internet of Things (IoT) and our devices becoming ‘smarter’</a:t>
            </a:r>
          </a:p>
        </p:txBody>
      </p:sp>
      <p:pic>
        <p:nvPicPr>
          <p:cNvPr id="24" name="Picture 23">
            <a:extLst>
              <a:ext uri="{FF2B5EF4-FFF2-40B4-BE49-F238E27FC236}">
                <a16:creationId xmlns:a16="http://schemas.microsoft.com/office/drawing/2014/main" id="{C0713FBE-7CC1-FF4A-A07F-6FC26438A3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1798" y="2474787"/>
            <a:ext cx="473465" cy="346075"/>
          </a:xfrm>
          <a:prstGeom prst="rect">
            <a:avLst/>
          </a:prstGeom>
        </p:spPr>
      </p:pic>
      <p:sp>
        <p:nvSpPr>
          <p:cNvPr id="42" name="TextBox 41">
            <a:extLst>
              <a:ext uri="{FF2B5EF4-FFF2-40B4-BE49-F238E27FC236}">
                <a16:creationId xmlns:a16="http://schemas.microsoft.com/office/drawing/2014/main" id="{3B3916FA-49B1-BF43-9F73-73ED13F2D7EC}"/>
              </a:ext>
            </a:extLst>
          </p:cNvPr>
          <p:cNvSpPr txBox="1"/>
          <p:nvPr/>
        </p:nvSpPr>
        <p:spPr bwMode="auto">
          <a:xfrm>
            <a:off x="9270408" y="3115736"/>
            <a:ext cx="1665101" cy="820481"/>
          </a:xfrm>
          <a:prstGeom prst="rect">
            <a:avLst/>
          </a:prstGeom>
          <a:noFill/>
          <a:ln w="9525" algn="ctr">
            <a:noFill/>
            <a:miter lim="800000"/>
            <a:headEnd/>
            <a:tailEnd/>
          </a:ln>
          <a:effectLst/>
        </p:spPr>
        <p:txBody>
          <a:bodyPr wrap="square" lIns="0" tIns="0" rIns="0" bIns="0" rtlCol="0">
            <a:spAutoFit/>
          </a:bodyPr>
          <a:lstStyle/>
          <a:p>
            <a:pPr algn="ctr"/>
            <a:r>
              <a:rPr lang="en-GB" sz="1333" b="1" dirty="0">
                <a:solidFill>
                  <a:schemeClr val="bg2"/>
                </a:solidFill>
                <a:latin typeface="Century Gothic" panose="020B0502020202020204" pitchFamily="34" charset="0"/>
              </a:rPr>
              <a:t>Exponential growth in computing power is fuelling massive tech advances</a:t>
            </a:r>
          </a:p>
        </p:txBody>
      </p:sp>
      <p:pic>
        <p:nvPicPr>
          <p:cNvPr id="45" name="Picture 44">
            <a:extLst>
              <a:ext uri="{FF2B5EF4-FFF2-40B4-BE49-F238E27FC236}">
                <a16:creationId xmlns:a16="http://schemas.microsoft.com/office/drawing/2014/main" id="{20A8301E-D045-6C4E-B429-A40809A948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6085" y="2530083"/>
            <a:ext cx="544385" cy="344548"/>
          </a:xfrm>
          <a:prstGeom prst="rect">
            <a:avLst/>
          </a:prstGeom>
        </p:spPr>
      </p:pic>
      <p:pic>
        <p:nvPicPr>
          <p:cNvPr id="46" name="Picture 45">
            <a:extLst>
              <a:ext uri="{FF2B5EF4-FFF2-40B4-BE49-F238E27FC236}">
                <a16:creationId xmlns:a16="http://schemas.microsoft.com/office/drawing/2014/main" id="{98B98CD1-35D1-7D4E-8678-75590EDCF8D2}"/>
              </a:ext>
            </a:extLst>
          </p:cNvPr>
          <p:cNvPicPr>
            <a:picLocks noChangeAspect="1"/>
          </p:cNvPicPr>
          <p:nvPr/>
        </p:nvPicPr>
        <p:blipFill>
          <a:blip r:embed="rId4">
            <a:alphaModFix amt="50000"/>
          </a:blip>
          <a:stretch>
            <a:fillRect/>
          </a:stretch>
        </p:blipFill>
        <p:spPr>
          <a:xfrm rot="10800000">
            <a:off x="6347696" y="2245613"/>
            <a:ext cx="1810523" cy="1780841"/>
          </a:xfrm>
          <a:prstGeom prst="rect">
            <a:avLst/>
          </a:prstGeom>
        </p:spPr>
      </p:pic>
      <p:sp>
        <p:nvSpPr>
          <p:cNvPr id="48" name="TextBox 47">
            <a:extLst>
              <a:ext uri="{FF2B5EF4-FFF2-40B4-BE49-F238E27FC236}">
                <a16:creationId xmlns:a16="http://schemas.microsoft.com/office/drawing/2014/main" id="{61D09FCE-5731-0F41-A0DE-355841D4723D}"/>
              </a:ext>
            </a:extLst>
          </p:cNvPr>
          <p:cNvSpPr txBox="1"/>
          <p:nvPr/>
        </p:nvSpPr>
        <p:spPr bwMode="auto">
          <a:xfrm>
            <a:off x="6576053" y="3087805"/>
            <a:ext cx="1388280" cy="615361"/>
          </a:xfrm>
          <a:prstGeom prst="rect">
            <a:avLst/>
          </a:prstGeom>
          <a:noFill/>
          <a:ln w="9525" algn="ctr">
            <a:noFill/>
            <a:miter lim="800000"/>
            <a:headEnd/>
            <a:tailEnd/>
          </a:ln>
          <a:effectLst/>
        </p:spPr>
        <p:txBody>
          <a:bodyPr wrap="square" lIns="0" tIns="0" rIns="0" bIns="0" rtlCol="0">
            <a:spAutoFit/>
          </a:bodyPr>
          <a:lstStyle/>
          <a:p>
            <a:pPr algn="ctr"/>
            <a:r>
              <a:rPr lang="en-GB" sz="1333" b="1" dirty="0">
                <a:solidFill>
                  <a:schemeClr val="bg2"/>
                </a:solidFill>
                <a:latin typeface="Century Gothic" panose="020B0502020202020204" pitchFamily="34" charset="0"/>
              </a:rPr>
              <a:t>AI and machines that can learn</a:t>
            </a:r>
          </a:p>
        </p:txBody>
      </p:sp>
      <p:pic>
        <p:nvPicPr>
          <p:cNvPr id="49" name="Picture 48">
            <a:extLst>
              <a:ext uri="{FF2B5EF4-FFF2-40B4-BE49-F238E27FC236}">
                <a16:creationId xmlns:a16="http://schemas.microsoft.com/office/drawing/2014/main" id="{D04074AF-F61F-B34E-A085-ED1E640109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9363" y="2485644"/>
            <a:ext cx="466796" cy="511837"/>
          </a:xfrm>
          <a:prstGeom prst="rect">
            <a:avLst/>
          </a:prstGeom>
        </p:spPr>
      </p:pic>
      <p:sp>
        <p:nvSpPr>
          <p:cNvPr id="5" name="TextBox 4">
            <a:extLst>
              <a:ext uri="{FF2B5EF4-FFF2-40B4-BE49-F238E27FC236}">
                <a16:creationId xmlns:a16="http://schemas.microsoft.com/office/drawing/2014/main" id="{EA6A1F70-F2DB-5440-A6B8-5BCC7E80534A}"/>
              </a:ext>
            </a:extLst>
          </p:cNvPr>
          <p:cNvSpPr txBox="1"/>
          <p:nvPr/>
        </p:nvSpPr>
        <p:spPr bwMode="auto">
          <a:xfrm>
            <a:off x="247000" y="548876"/>
            <a:ext cx="11945000" cy="492443"/>
          </a:xfrm>
          <a:prstGeom prst="rect">
            <a:avLst/>
          </a:prstGeom>
          <a:noFill/>
          <a:ln w="9525" algn="ctr">
            <a:noFill/>
            <a:miter lim="800000"/>
            <a:headEnd/>
            <a:tailEnd/>
          </a:ln>
          <a:effectLst/>
        </p:spPr>
        <p:txBody>
          <a:bodyPr wrap="square" lIns="0" tIns="0" rIns="0" bIns="0" rtlCol="0">
            <a:spAutoFit/>
          </a:bodyPr>
          <a:lstStyle/>
          <a:p>
            <a:pPr algn="ctr"/>
            <a:r>
              <a:rPr lang="en-GB" sz="3200" b="1" dirty="0">
                <a:solidFill>
                  <a:schemeClr val="bg2"/>
                </a:solidFill>
                <a:latin typeface="Century Gothic" panose="020B0502020202020204" pitchFamily="34" charset="0"/>
              </a:rPr>
              <a:t>Innovations in Industry 4.0 </a:t>
            </a:r>
            <a:endParaRPr lang="en-GB" sz="3200" dirty="0">
              <a:solidFill>
                <a:schemeClr val="bg1"/>
              </a:solidFill>
              <a:latin typeface="Century Gothic" panose="020B0502020202020204" pitchFamily="34" charset="0"/>
            </a:endParaRPr>
          </a:p>
        </p:txBody>
      </p:sp>
      <p:pic>
        <p:nvPicPr>
          <p:cNvPr id="43" name="Picture 42">
            <a:extLst>
              <a:ext uri="{FF2B5EF4-FFF2-40B4-BE49-F238E27FC236}">
                <a16:creationId xmlns:a16="http://schemas.microsoft.com/office/drawing/2014/main" id="{96D9D84D-0F69-8149-AAFE-51AFF3273D87}"/>
              </a:ext>
            </a:extLst>
          </p:cNvPr>
          <p:cNvPicPr>
            <a:picLocks noChangeAspect="1"/>
          </p:cNvPicPr>
          <p:nvPr/>
        </p:nvPicPr>
        <p:blipFill>
          <a:blip r:embed="rId4">
            <a:alphaModFix amt="50000"/>
          </a:blip>
          <a:stretch>
            <a:fillRect/>
          </a:stretch>
        </p:blipFill>
        <p:spPr>
          <a:xfrm rot="5400000">
            <a:off x="9039258" y="2088859"/>
            <a:ext cx="2237273" cy="2200596"/>
          </a:xfrm>
          <a:prstGeom prst="rect">
            <a:avLst/>
          </a:prstGeom>
        </p:spPr>
      </p:pic>
    </p:spTree>
    <p:extLst>
      <p:ext uri="{BB962C8B-B14F-4D97-AF65-F5344CB8AC3E}">
        <p14:creationId xmlns:p14="http://schemas.microsoft.com/office/powerpoint/2010/main" val="320909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cellphone&#10;&#10;Description generated with very high confidence">
            <a:extLst>
              <a:ext uri="{FF2B5EF4-FFF2-40B4-BE49-F238E27FC236}">
                <a16:creationId xmlns:a16="http://schemas.microsoft.com/office/drawing/2014/main" id="{AE0EFBC3-806A-43D4-B90A-2E22D5F186CB}"/>
              </a:ext>
            </a:extLst>
          </p:cNvPr>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a:xfrm>
            <a:off x="20" y="0"/>
            <a:ext cx="12191980" cy="6857990"/>
          </a:xfrm>
          <a:prstGeom prst="rect">
            <a:avLst/>
          </a:prstGeom>
        </p:spPr>
      </p:pic>
    </p:spTree>
    <p:extLst>
      <p:ext uri="{BB962C8B-B14F-4D97-AF65-F5344CB8AC3E}">
        <p14:creationId xmlns:p14="http://schemas.microsoft.com/office/powerpoint/2010/main" val="399292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2F27-31EB-4788-B861-9BD188515867}"/>
              </a:ext>
            </a:extLst>
          </p:cNvPr>
          <p:cNvSpPr>
            <a:spLocks noGrp="1"/>
          </p:cNvSpPr>
          <p:nvPr>
            <p:ph type="title"/>
          </p:nvPr>
        </p:nvSpPr>
        <p:spPr>
          <a:xfrm>
            <a:off x="838200" y="365125"/>
            <a:ext cx="10515600" cy="1325563"/>
          </a:xfrm>
        </p:spPr>
        <p:txBody>
          <a:bodyPr/>
          <a:lstStyle/>
          <a:p>
            <a:endParaRPr lang="en-GB" dirty="0"/>
          </a:p>
        </p:txBody>
      </p:sp>
      <p:pic>
        <p:nvPicPr>
          <p:cNvPr id="5" name="Picture 4">
            <a:extLst>
              <a:ext uri="{FF2B5EF4-FFF2-40B4-BE49-F238E27FC236}">
                <a16:creationId xmlns:a16="http://schemas.microsoft.com/office/drawing/2014/main" id="{FF8CB739-5A0C-4B60-8A73-A61E2D17D2A8}"/>
              </a:ext>
            </a:extLst>
          </p:cNvPr>
          <p:cNvPicPr>
            <a:picLocks noChangeAspect="1"/>
          </p:cNvPicPr>
          <p:nvPr/>
        </p:nvPicPr>
        <p:blipFill>
          <a:blip r:embed="rId3"/>
          <a:stretch>
            <a:fillRect/>
          </a:stretch>
        </p:blipFill>
        <p:spPr>
          <a:xfrm>
            <a:off x="0" y="-3286"/>
            <a:ext cx="12697524" cy="6861280"/>
          </a:xfrm>
          <a:prstGeom prst="rect">
            <a:avLst/>
          </a:prstGeom>
        </p:spPr>
      </p:pic>
    </p:spTree>
    <p:extLst>
      <p:ext uri="{BB962C8B-B14F-4D97-AF65-F5344CB8AC3E}">
        <p14:creationId xmlns:p14="http://schemas.microsoft.com/office/powerpoint/2010/main" val="30793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ilver iMac on brown wooden desk">
            <a:extLst>
              <a:ext uri="{FF2B5EF4-FFF2-40B4-BE49-F238E27FC236}">
                <a16:creationId xmlns:a16="http://schemas.microsoft.com/office/drawing/2014/main" id="{260C28F3-7C5D-4684-9609-25698CC75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C761D6C-B107-4130-8F3E-A141AAE5CAF4}"/>
              </a:ext>
            </a:extLst>
          </p:cNvPr>
          <p:cNvSpPr/>
          <p:nvPr/>
        </p:nvSpPr>
        <p:spPr>
          <a:xfrm>
            <a:off x="-633504" y="3712735"/>
            <a:ext cx="8643807" cy="923330"/>
          </a:xfrm>
          <a:prstGeom prst="rect">
            <a:avLst/>
          </a:prstGeom>
        </p:spPr>
        <p:txBody>
          <a:bodyPr wrap="square">
            <a:spAutoFit/>
          </a:bodyPr>
          <a:lstStyle/>
          <a:p>
            <a:pPr algn="ctr"/>
            <a:r>
              <a:rPr lang="en-US" sz="5400" dirty="0">
                <a:solidFill>
                  <a:srgbClr val="2C3C55"/>
                </a:solidFill>
                <a:latin typeface="Century Gothic" panose="020B0502020202020204" pitchFamily="34" charset="0"/>
              </a:rPr>
              <a:t>The Future of Work</a:t>
            </a:r>
            <a:endParaRPr lang="en-GB" sz="5400" dirty="0">
              <a:solidFill>
                <a:srgbClr val="2C3C55"/>
              </a:solidFill>
              <a:latin typeface="Century Gothic" panose="020B0502020202020204" pitchFamily="34" charset="0"/>
            </a:endParaRPr>
          </a:p>
        </p:txBody>
      </p:sp>
    </p:spTree>
    <p:extLst>
      <p:ext uri="{BB962C8B-B14F-4D97-AF65-F5344CB8AC3E}">
        <p14:creationId xmlns:p14="http://schemas.microsoft.com/office/powerpoint/2010/main" val="221114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group of person on stairs">
            <a:extLst>
              <a:ext uri="{FF2B5EF4-FFF2-40B4-BE49-F238E27FC236}">
                <a16:creationId xmlns:a16="http://schemas.microsoft.com/office/drawing/2014/main" id="{56342699-AF53-4803-8C93-E692916F89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43E636-975F-42DC-9FAF-200619423B99}"/>
              </a:ext>
            </a:extLst>
          </p:cNvPr>
          <p:cNvSpPr/>
          <p:nvPr/>
        </p:nvSpPr>
        <p:spPr>
          <a:xfrm>
            <a:off x="890497" y="702835"/>
            <a:ext cx="2900454" cy="1754326"/>
          </a:xfrm>
          <a:prstGeom prst="rect">
            <a:avLst/>
          </a:prstGeom>
        </p:spPr>
        <p:txBody>
          <a:bodyPr wrap="square">
            <a:spAutoFit/>
          </a:bodyPr>
          <a:lstStyle/>
          <a:p>
            <a:pPr algn="ctr"/>
            <a:r>
              <a:rPr lang="en-US" sz="5400" dirty="0">
                <a:solidFill>
                  <a:srgbClr val="2C3C55"/>
                </a:solidFill>
                <a:latin typeface="Century Gothic" panose="020B0502020202020204" pitchFamily="34" charset="0"/>
              </a:rPr>
              <a:t>How to Thrive</a:t>
            </a:r>
            <a:endParaRPr lang="en-GB" sz="5400" dirty="0">
              <a:solidFill>
                <a:srgbClr val="2C3C55"/>
              </a:solidFill>
              <a:latin typeface="Century Gothic" panose="020B0502020202020204" pitchFamily="34" charset="0"/>
            </a:endParaRPr>
          </a:p>
        </p:txBody>
      </p:sp>
    </p:spTree>
    <p:extLst>
      <p:ext uri="{BB962C8B-B14F-4D97-AF65-F5344CB8AC3E}">
        <p14:creationId xmlns:p14="http://schemas.microsoft.com/office/powerpoint/2010/main" val="237291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DC1A51-20C8-D148-A785-A4DA328E6E53}"/>
              </a:ext>
            </a:extLst>
          </p:cNvPr>
          <p:cNvSpPr/>
          <p:nvPr/>
        </p:nvSpPr>
        <p:spPr>
          <a:xfrm>
            <a:off x="0" y="0"/>
            <a:ext cx="12192000" cy="6858000"/>
          </a:xfrm>
          <a:prstGeom prst="rect">
            <a:avLst/>
          </a:prstGeom>
          <a:solidFill>
            <a:srgbClr val="4253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C32B8115-E7F6-004F-84C0-B1EC359825EA}"/>
              </a:ext>
            </a:extLst>
          </p:cNvPr>
          <p:cNvSpPr/>
          <p:nvPr/>
        </p:nvSpPr>
        <p:spPr>
          <a:xfrm>
            <a:off x="4040085" y="0"/>
            <a:ext cx="8151915" cy="6858000"/>
          </a:xfrm>
          <a:prstGeom prst="rect">
            <a:avLst/>
          </a:prstGeom>
          <a:solidFill>
            <a:srgbClr val="08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3A4E"/>
              </a:solidFill>
            </a:endParaRPr>
          </a:p>
        </p:txBody>
      </p:sp>
      <p:cxnSp>
        <p:nvCxnSpPr>
          <p:cNvPr id="16" name="Straight Arrow Connector 15">
            <a:extLst>
              <a:ext uri="{FF2B5EF4-FFF2-40B4-BE49-F238E27FC236}">
                <a16:creationId xmlns:a16="http://schemas.microsoft.com/office/drawing/2014/main" id="{5CDD5C2A-61D6-C34E-AFBA-7BD18152685A}"/>
              </a:ext>
            </a:extLst>
          </p:cNvPr>
          <p:cNvCxnSpPr>
            <a:cxnSpLocks/>
          </p:cNvCxnSpPr>
          <p:nvPr/>
        </p:nvCxnSpPr>
        <p:spPr>
          <a:xfrm>
            <a:off x="4487183" y="966020"/>
            <a:ext cx="7311943" cy="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AA76D2-809F-C946-BFDB-7DBA1C64200D}"/>
              </a:ext>
            </a:extLst>
          </p:cNvPr>
          <p:cNvSpPr txBox="1"/>
          <p:nvPr/>
        </p:nvSpPr>
        <p:spPr>
          <a:xfrm>
            <a:off x="4760269" y="562633"/>
            <a:ext cx="6634213" cy="307777"/>
          </a:xfrm>
          <a:prstGeom prst="rect">
            <a:avLst/>
          </a:prstGeom>
          <a:noFill/>
        </p:spPr>
        <p:txBody>
          <a:bodyPr wrap="square" rtlCol="0">
            <a:spAutoFit/>
          </a:bodyPr>
          <a:lstStyle/>
          <a:p>
            <a:pPr algn="ctr"/>
            <a:r>
              <a:rPr lang="en-GB" sz="1400" b="1">
                <a:solidFill>
                  <a:schemeClr val="bg1"/>
                </a:solidFill>
                <a:latin typeface="Century Gothic" panose="020B0502020202020204" pitchFamily="34" charset="0"/>
              </a:rPr>
              <a:t>breadth of knowledge</a:t>
            </a:r>
            <a:endParaRPr lang="en-US" sz="1400" b="1">
              <a:solidFill>
                <a:schemeClr val="bg1"/>
              </a:solidFill>
              <a:latin typeface="Century Gothic" panose="020B0502020202020204" pitchFamily="34" charset="0"/>
            </a:endParaRPr>
          </a:p>
        </p:txBody>
      </p:sp>
      <p:cxnSp>
        <p:nvCxnSpPr>
          <p:cNvPr id="18" name="Straight Arrow Connector 17">
            <a:extLst>
              <a:ext uri="{FF2B5EF4-FFF2-40B4-BE49-F238E27FC236}">
                <a16:creationId xmlns:a16="http://schemas.microsoft.com/office/drawing/2014/main" id="{97C405C4-AC97-D14A-B893-84F8922B802D}"/>
              </a:ext>
            </a:extLst>
          </p:cNvPr>
          <p:cNvCxnSpPr>
            <a:cxnSpLocks/>
          </p:cNvCxnSpPr>
          <p:nvPr/>
        </p:nvCxnSpPr>
        <p:spPr>
          <a:xfrm flipV="1">
            <a:off x="8802328" y="2322494"/>
            <a:ext cx="0" cy="404629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E211B07-1974-C048-A53F-20332D3D67C9}"/>
              </a:ext>
            </a:extLst>
          </p:cNvPr>
          <p:cNvSpPr txBox="1"/>
          <p:nvPr/>
        </p:nvSpPr>
        <p:spPr>
          <a:xfrm>
            <a:off x="8924924" y="4057921"/>
            <a:ext cx="1907528" cy="307777"/>
          </a:xfrm>
          <a:prstGeom prst="rect">
            <a:avLst/>
          </a:prstGeom>
          <a:noFill/>
        </p:spPr>
        <p:txBody>
          <a:bodyPr wrap="square" rtlCol="0">
            <a:spAutoFit/>
          </a:bodyPr>
          <a:lstStyle/>
          <a:p>
            <a:pPr algn="ctr"/>
            <a:r>
              <a:rPr lang="en-GB" sz="1400" b="1">
                <a:solidFill>
                  <a:schemeClr val="bg1"/>
                </a:solidFill>
                <a:latin typeface="Century Gothic" panose="020B0502020202020204" pitchFamily="34" charset="0"/>
              </a:rPr>
              <a:t>depth of expertise</a:t>
            </a:r>
            <a:endParaRPr lang="en-US" sz="1400" b="1">
              <a:solidFill>
                <a:schemeClr val="bg1"/>
              </a:solidFill>
              <a:latin typeface="Century Gothic" panose="020B0502020202020204" pitchFamily="34" charset="0"/>
            </a:endParaRPr>
          </a:p>
        </p:txBody>
      </p:sp>
      <p:sp>
        <p:nvSpPr>
          <p:cNvPr id="24" name="Text Placeholder 1">
            <a:extLst>
              <a:ext uri="{FF2B5EF4-FFF2-40B4-BE49-F238E27FC236}">
                <a16:creationId xmlns:a16="http://schemas.microsoft.com/office/drawing/2014/main" id="{203F0D27-111E-6F41-A597-1090E3AA5C99}"/>
              </a:ext>
            </a:extLst>
          </p:cNvPr>
          <p:cNvSpPr txBox="1">
            <a:spLocks/>
          </p:cNvSpPr>
          <p:nvPr/>
        </p:nvSpPr>
        <p:spPr>
          <a:xfrm>
            <a:off x="403158" y="1858042"/>
            <a:ext cx="3636928" cy="3141915"/>
          </a:xfrm>
          <a:prstGeom prst="rect">
            <a:avLst/>
          </a:prstGeom>
        </p:spPr>
        <p:txBody>
          <a:bodyPr anchor="ctr"/>
          <a:lstStyle>
            <a:lvl1pPr marL="342900" indent="-342900" algn="ctr" defTabSz="914400" rtl="0" eaLnBrk="1" latinLnBrk="0" hangingPunct="1">
              <a:spcBef>
                <a:spcPct val="20000"/>
              </a:spcBef>
              <a:buFont typeface="Arial" pitchFamily="34" charset="0"/>
              <a:buNone/>
              <a:defRPr sz="3200" b="1" kern="1200" baseline="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ts val="4500"/>
              </a:lnSpc>
              <a:spcBef>
                <a:spcPts val="0"/>
              </a:spcBef>
              <a:spcAft>
                <a:spcPts val="0"/>
              </a:spcAft>
              <a:buClrTx/>
              <a:buSzTx/>
              <a:buFont typeface="Arial" pitchFamily="34" charset="0"/>
              <a:buNone/>
              <a:tabLst/>
              <a:defRPr/>
            </a:pPr>
            <a:r>
              <a:rPr kumimoji="0" lang="en-GB" sz="3500" b="0" i="0" u="none" strike="noStrike" kern="1200" cap="none" spc="0" normalizeH="0" baseline="0" noProof="0">
                <a:ln>
                  <a:noFill/>
                </a:ln>
                <a:solidFill>
                  <a:sysClr val="window" lastClr="FFFFFF"/>
                </a:solidFill>
                <a:effectLst/>
                <a:uLnTx/>
                <a:uFillTx/>
                <a:latin typeface="Century Gothic" pitchFamily="34" charset="0"/>
                <a:ea typeface="+mn-ea"/>
                <a:cs typeface="+mn-cs"/>
              </a:rPr>
              <a:t>What does</a:t>
            </a:r>
          </a:p>
          <a:p>
            <a:pPr marL="342900" marR="0" lvl="0" indent="-342900" algn="l" defTabSz="914400" rtl="0" eaLnBrk="1" fontAlgn="auto" latinLnBrk="0" hangingPunct="1">
              <a:lnSpc>
                <a:spcPts val="4500"/>
              </a:lnSpc>
              <a:spcBef>
                <a:spcPts val="0"/>
              </a:spcBef>
              <a:spcAft>
                <a:spcPts val="0"/>
              </a:spcAft>
              <a:buClrTx/>
              <a:buSzTx/>
              <a:buFont typeface="Arial" pitchFamily="34" charset="0"/>
              <a:buNone/>
              <a:tabLst/>
              <a:defRPr/>
            </a:pPr>
            <a:r>
              <a:rPr lang="en-GB" sz="3500" b="0">
                <a:solidFill>
                  <a:sysClr val="window" lastClr="FFFFFF"/>
                </a:solidFill>
              </a:rPr>
              <a:t>a</a:t>
            </a:r>
            <a:r>
              <a:rPr kumimoji="0" lang="en-GB" sz="3500" b="1" i="0" u="none" strike="noStrike" kern="1200" cap="none" spc="0" normalizeH="0" baseline="0" noProof="0">
                <a:ln>
                  <a:noFill/>
                </a:ln>
                <a:solidFill>
                  <a:sysClr val="window" lastClr="FFFFFF"/>
                </a:solidFill>
                <a:effectLst/>
                <a:uLnTx/>
                <a:uFillTx/>
                <a:latin typeface="Century Gothic" pitchFamily="34" charset="0"/>
                <a:ea typeface="+mn-ea"/>
                <a:cs typeface="+mn-cs"/>
              </a:rPr>
              <a:t> </a:t>
            </a:r>
            <a:r>
              <a:rPr kumimoji="0" lang="en-GB" sz="4400" b="1" i="0" u="none" strike="noStrike" kern="1200" cap="none" spc="0" normalizeH="0" baseline="0" noProof="0">
                <a:ln>
                  <a:noFill/>
                </a:ln>
                <a:solidFill>
                  <a:sysClr val="window" lastClr="FFFFFF"/>
                </a:solidFill>
                <a:effectLst/>
                <a:uLnTx/>
                <a:uFillTx/>
                <a:latin typeface="Century Gothic" pitchFamily="34" charset="0"/>
                <a:ea typeface="+mn-ea"/>
                <a:cs typeface="+mn-cs"/>
              </a:rPr>
              <a:t>T-shaped </a:t>
            </a:r>
          </a:p>
          <a:p>
            <a:pPr marL="342900" marR="0" lvl="0" indent="-342900" algn="l" defTabSz="914400" rtl="0" eaLnBrk="1" fontAlgn="auto" latinLnBrk="0" hangingPunct="1">
              <a:lnSpc>
                <a:spcPts val="4500"/>
              </a:lnSpc>
              <a:spcBef>
                <a:spcPts val="0"/>
              </a:spcBef>
              <a:spcAft>
                <a:spcPts val="0"/>
              </a:spcAft>
              <a:buClrTx/>
              <a:buSzTx/>
              <a:buFont typeface="Arial" pitchFamily="34" charset="0"/>
              <a:buNone/>
              <a:tabLst/>
              <a:defRPr/>
            </a:pPr>
            <a:r>
              <a:rPr kumimoji="0" lang="en-GB" sz="4400" i="0" u="none" strike="noStrike" kern="1200" cap="none" spc="0" normalizeH="0" baseline="0" noProof="0">
                <a:ln>
                  <a:noFill/>
                </a:ln>
                <a:solidFill>
                  <a:sysClr val="window" lastClr="FFFFFF"/>
                </a:solidFill>
                <a:effectLst/>
                <a:uLnTx/>
                <a:uFillTx/>
                <a:latin typeface="Century Gothic" pitchFamily="34" charset="0"/>
                <a:ea typeface="+mn-ea"/>
                <a:cs typeface="+mn-cs"/>
              </a:rPr>
              <a:t>worker </a:t>
            </a:r>
          </a:p>
          <a:p>
            <a:pPr marL="342900" marR="0" lvl="0" indent="-342900" algn="l" defTabSz="914400" rtl="0" eaLnBrk="1" fontAlgn="auto" latinLnBrk="0" hangingPunct="1">
              <a:lnSpc>
                <a:spcPts val="4500"/>
              </a:lnSpc>
              <a:spcBef>
                <a:spcPts val="0"/>
              </a:spcBef>
              <a:spcAft>
                <a:spcPts val="0"/>
              </a:spcAft>
              <a:buClrTx/>
              <a:buSzTx/>
              <a:buFont typeface="Arial" pitchFamily="34" charset="0"/>
              <a:buNone/>
              <a:tabLst/>
              <a:defRPr/>
            </a:pPr>
            <a:r>
              <a:rPr kumimoji="0" lang="en-GB" sz="3500" b="0" i="0" u="none" strike="noStrike" kern="1200" cap="none" spc="0" normalizeH="0" baseline="0" noProof="0">
                <a:ln>
                  <a:noFill/>
                </a:ln>
                <a:solidFill>
                  <a:sysClr val="window" lastClr="FFFFFF"/>
                </a:solidFill>
                <a:effectLst/>
                <a:uLnTx/>
                <a:uFillTx/>
                <a:latin typeface="Century Gothic" pitchFamily="34" charset="0"/>
                <a:ea typeface="+mn-ea"/>
                <a:cs typeface="+mn-cs"/>
              </a:rPr>
              <a:t>look like?</a:t>
            </a:r>
          </a:p>
        </p:txBody>
      </p:sp>
      <p:sp>
        <p:nvSpPr>
          <p:cNvPr id="37" name="Rectangle 36">
            <a:extLst>
              <a:ext uri="{FF2B5EF4-FFF2-40B4-BE49-F238E27FC236}">
                <a16:creationId xmlns:a16="http://schemas.microsoft.com/office/drawing/2014/main" id="{7DCCACCA-5280-9E41-936D-25970830AFE8}"/>
              </a:ext>
            </a:extLst>
          </p:cNvPr>
          <p:cNvSpPr/>
          <p:nvPr/>
        </p:nvSpPr>
        <p:spPr>
          <a:xfrm>
            <a:off x="4487183" y="1168400"/>
            <a:ext cx="7311943" cy="99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E37C39A-B88D-2B46-802D-2A74266CC780}"/>
              </a:ext>
            </a:extLst>
          </p:cNvPr>
          <p:cNvSpPr/>
          <p:nvPr/>
        </p:nvSpPr>
        <p:spPr>
          <a:xfrm>
            <a:off x="7634300" y="1168400"/>
            <a:ext cx="1009273" cy="5200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Tree>
    <p:extLst>
      <p:ext uri="{BB962C8B-B14F-4D97-AF65-F5344CB8AC3E}">
        <p14:creationId xmlns:p14="http://schemas.microsoft.com/office/powerpoint/2010/main" val="363473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IShare_BusinessOwner xmlns="184af400-6cf4-4be6-9056-547874e8c8ee">CWBL</IShare_BusinessOwner>
  </documentManagement>
</p:properties>
</file>

<file path=customXml/item2.xml><?xml version="1.0" encoding="utf-8"?>
<ct:contentTypeSchema xmlns:ct="http://schemas.microsoft.com/office/2006/metadata/contentType" xmlns:ma="http://schemas.microsoft.com/office/2006/metadata/properties/metaAttributes" ct:_="" ma:_="" ma:contentTypeName="SDS 3+1" ma:contentTypeID="0x0101002CFD50891A73487FBF1A841208B5DC08020088A72EBFC3468A4C8A6F5E13EA758C9B" ma:contentTypeVersion="17" ma:contentTypeDescription="" ma:contentTypeScope="" ma:versionID="dfd4959759cca35170b758505d9e6572">
  <xsd:schema xmlns:xsd="http://www.w3.org/2001/XMLSchema" xmlns:xs="http://www.w3.org/2001/XMLSchema" xmlns:p="http://schemas.microsoft.com/office/2006/metadata/properties" xmlns:ns2="184af400-6cf4-4be6-9056-547874e8c8ee" xmlns:ns3="ece55ad0-c6eb-43ad-9210-4fa0092e3951" xmlns:ns4="c2bd4f63-582a-4966-8668-32b51097464f" xmlns:ns5="2b0aaa05-30ae-40ed-84b7-706bcfec2e51" targetNamespace="http://schemas.microsoft.com/office/2006/metadata/properties" ma:root="true" ma:fieldsID="88f1815def71449b61536439512fe361" ns2:_="" ns3:_="" ns4:_="" ns5:_="">
    <xsd:import namespace="184af400-6cf4-4be6-9056-547874e8c8ee"/>
    <xsd:import namespace="ece55ad0-c6eb-43ad-9210-4fa0092e3951"/>
    <xsd:import namespace="c2bd4f63-582a-4966-8668-32b51097464f"/>
    <xsd:import namespace="2b0aaa05-30ae-40ed-84b7-706bcfec2e51"/>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e55ad0-c6eb-43ad-9210-4fa0092e3951"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MediaServiceAutoTags" ma:internalName="MediaServiceAutoTags"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Location" ma:index="24"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bd4f63-582a-4966-8668-32b51097464f"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0aaa05-30ae-40ed-84b7-706bcfec2e51" elementFormDefault="qualified">
    <xsd:import namespace="http://schemas.microsoft.com/office/2006/documentManagement/types"/>
    <xsd:import namespace="http://schemas.microsoft.com/office/infopath/2007/PartnerControls"/>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7F841-C769-4065-AFF9-474F6857023A}">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184af400-6cf4-4be6-9056-547874e8c8ee"/>
    <ds:schemaRef ds:uri="http://schemas.openxmlformats.org/package/2006/metadata/core-properties"/>
    <ds:schemaRef ds:uri="2b0aaa05-30ae-40ed-84b7-706bcfec2e51"/>
    <ds:schemaRef ds:uri="http://purl.org/dc/elements/1.1/"/>
    <ds:schemaRef ds:uri="c2bd4f63-582a-4966-8668-32b51097464f"/>
    <ds:schemaRef ds:uri="ece55ad0-c6eb-43ad-9210-4fa0092e3951"/>
    <ds:schemaRef ds:uri="http://www.w3.org/XML/1998/namespace"/>
    <ds:schemaRef ds:uri="http://purl.org/dc/dcmitype/"/>
  </ds:schemaRefs>
</ds:datastoreItem>
</file>

<file path=customXml/itemProps2.xml><?xml version="1.0" encoding="utf-8"?>
<ds:datastoreItem xmlns:ds="http://schemas.openxmlformats.org/officeDocument/2006/customXml" ds:itemID="{BBABC96D-2744-4016-9E19-25ED066EF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af400-6cf4-4be6-9056-547874e8c8ee"/>
    <ds:schemaRef ds:uri="ece55ad0-c6eb-43ad-9210-4fa0092e3951"/>
    <ds:schemaRef ds:uri="c2bd4f63-582a-4966-8668-32b51097464f"/>
    <ds:schemaRef ds:uri="2b0aaa05-30ae-40ed-84b7-706bcfec2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4D42BB-836F-492D-BF9B-73B69DCE20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1827</TotalTime>
  <Words>1455</Words>
  <Application>Microsoft Office PowerPoint</Application>
  <PresentationFormat>Widescreen</PresentationFormat>
  <Paragraphs>149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dc:title>
  <dc:subject>Future of Work</dc:subject>
  <dc:creator>Kelly Pritchard</dc:creator>
  <dc:description>No Comment</dc:description>
  <cp:lastModifiedBy>David Coyne</cp:lastModifiedBy>
  <cp:revision>82</cp:revision>
  <cp:lastPrinted>2019-05-07T12:25:01Z</cp:lastPrinted>
  <dcterms:created xsi:type="dcterms:W3CDTF">2019-02-25T12:15:11Z</dcterms:created>
  <dcterms:modified xsi:type="dcterms:W3CDTF">2019-05-07T12:29:02Z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0x0101002CFD50891A73487FBF1A841208B5DC08020088A72EBFC3468A4C8A6F5E13EA758C9B</vt:lpwstr>
  </property>
  <property fmtid="{D5CDD505-2E9C-101B-9397-08002B2CF9AE}" pid="3" name="TaxKeyword">
    <vt:lpwstr/>
  </property>
  <property fmtid="{D5CDD505-2E9C-101B-9397-08002B2CF9AE}" pid="4" name="AuthorIds_UIVersion_2">
    <vt:lpwstr>2067</vt:lpwstr>
  </property>
</Properties>
</file>